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8"/>
  </p:notesMasterIdLst>
  <p:sldIdLst>
    <p:sldId id="256" r:id="rId2"/>
    <p:sldId id="302" r:id="rId3"/>
    <p:sldId id="258" r:id="rId4"/>
    <p:sldId id="257" r:id="rId5"/>
    <p:sldId id="278" r:id="rId6"/>
    <p:sldId id="277" r:id="rId7"/>
    <p:sldId id="279" r:id="rId8"/>
    <p:sldId id="295" r:id="rId9"/>
    <p:sldId id="280" r:id="rId10"/>
    <p:sldId id="296" r:id="rId11"/>
    <p:sldId id="281" r:id="rId12"/>
    <p:sldId id="297" r:id="rId13"/>
    <p:sldId id="282" r:id="rId14"/>
    <p:sldId id="298" r:id="rId15"/>
    <p:sldId id="283" r:id="rId16"/>
    <p:sldId id="299" r:id="rId17"/>
    <p:sldId id="284" r:id="rId18"/>
    <p:sldId id="300" r:id="rId19"/>
    <p:sldId id="285" r:id="rId20"/>
    <p:sldId id="301" r:id="rId21"/>
    <p:sldId id="287" r:id="rId22"/>
    <p:sldId id="286" r:id="rId23"/>
    <p:sldId id="292" r:id="rId24"/>
    <p:sldId id="291" r:id="rId25"/>
    <p:sldId id="294" r:id="rId26"/>
    <p:sldId id="293" r:id="rId2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2" d="100"/>
          <a:sy n="162" d="100"/>
        </p:scale>
        <p:origin x="144" y="1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42fab4b004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42fab4b004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Welcome to our training today! Today you will be learning about workplace violence prevention for nail salons.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Welcome to our training today! Today you will be learning about workplace violence prevention for nail salons.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13dc97dc0fc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13dc97dc0f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083"/>
              </a:lnSpc>
              <a:spcBef>
                <a:spcPts val="0"/>
              </a:spcBef>
              <a:spcAft>
                <a:spcPts val="0"/>
              </a:spcAft>
              <a:buNone/>
            </a:pPr>
            <a:r>
              <a:rPr lang="en">
                <a:solidFill>
                  <a:schemeClr val="dk1"/>
                </a:solidFill>
                <a:latin typeface="Lato"/>
                <a:ea typeface="Lato"/>
                <a:cs typeface="Lato"/>
                <a:sym typeface="Lato"/>
              </a:rPr>
              <a:t>In today’s training, we are going to focus on staying safe at work, with a focus on preventing workplace violence in nail salons.</a:t>
            </a:r>
            <a:endParaRPr>
              <a:solidFill>
                <a:schemeClr val="dk1"/>
              </a:solidFill>
              <a:latin typeface="Lato"/>
              <a:ea typeface="Lato"/>
              <a:cs typeface="Lato"/>
              <a:sym typeface="Lato"/>
            </a:endParaRPr>
          </a:p>
          <a:p>
            <a:pPr marL="0" lvl="0" indent="0" algn="l" rtl="0">
              <a:lnSpc>
                <a:spcPct val="107083"/>
              </a:lnSpc>
              <a:spcBef>
                <a:spcPts val="0"/>
              </a:spcBef>
              <a:spcAft>
                <a:spcPts val="0"/>
              </a:spcAft>
              <a:buNone/>
            </a:pPr>
            <a:r>
              <a:rPr lang="en">
                <a:solidFill>
                  <a:schemeClr val="dk1"/>
                </a:solidFill>
                <a:latin typeface="Lato"/>
                <a:ea typeface="Lato"/>
                <a:cs typeface="Lato"/>
                <a:sym typeface="Lato"/>
              </a:rPr>
              <a:t>This is important because we know there has been a rise in anti-Asian crimes since the start of the pandemic, and this has made folks in the nail salon community feel afraid. We want to walk you through this training,  so you can be more proactive about preventing violence and handling a situation if it does happen.</a:t>
            </a:r>
            <a:endParaRPr>
              <a:solidFill>
                <a:schemeClr val="dk1"/>
              </a:solidFill>
              <a:latin typeface="Lato"/>
              <a:ea typeface="Lato"/>
              <a:cs typeface="Lato"/>
              <a:sym typeface="Lato"/>
            </a:endParaRPr>
          </a:p>
          <a:p>
            <a:pPr marL="0" lvl="0" indent="0" algn="l" rtl="0">
              <a:lnSpc>
                <a:spcPct val="107083"/>
              </a:lnSpc>
              <a:spcBef>
                <a:spcPts val="0"/>
              </a:spcBef>
              <a:spcAft>
                <a:spcPts val="0"/>
              </a:spcAft>
              <a:buNone/>
            </a:pPr>
            <a:r>
              <a:rPr lang="en">
                <a:solidFill>
                  <a:schemeClr val="dk1"/>
                </a:solidFill>
                <a:latin typeface="Lato"/>
                <a:ea typeface="Lato"/>
                <a:cs typeface="Lato"/>
                <a:sym typeface="Lato"/>
              </a:rPr>
              <a:t>Thanks for attending this training. It’s good for everyone in the salon to be aware of best practices.</a:t>
            </a:r>
            <a:endParaRPr>
              <a:solidFill>
                <a:schemeClr val="dk1"/>
              </a:solidFill>
              <a:latin typeface="Lato"/>
              <a:ea typeface="Lato"/>
              <a:cs typeface="Lato"/>
              <a:sym typeface="Lato"/>
            </a:endParaRPr>
          </a:p>
          <a:p>
            <a:pPr marL="0" lvl="0" indent="0" algn="l" rtl="0">
              <a:lnSpc>
                <a:spcPct val="107083"/>
              </a:lnSpc>
              <a:spcBef>
                <a:spcPts val="0"/>
              </a:spcBef>
              <a:spcAft>
                <a:spcPts val="0"/>
              </a:spcAft>
              <a:buNone/>
            </a:pPr>
            <a:r>
              <a:rPr lang="en">
                <a:solidFill>
                  <a:schemeClr val="dk1"/>
                </a:solidFill>
                <a:latin typeface="Lato"/>
                <a:ea typeface="Lato"/>
                <a:cs typeface="Lato"/>
                <a:sym typeface="Lato"/>
              </a:rPr>
              <a:t>At the end of today, we aim to set the groundwork for a safety plan that every salon can refer to.</a:t>
            </a:r>
            <a:endParaRPr>
              <a:solidFill>
                <a:schemeClr val="dk1"/>
              </a:solidFill>
              <a:latin typeface="Lato"/>
              <a:ea typeface="Lato"/>
              <a:cs typeface="Lato"/>
              <a:sym typeface="Lato"/>
            </a:endParaRPr>
          </a:p>
          <a:p>
            <a:pPr marL="0" lvl="0" indent="0" algn="l" rtl="0">
              <a:lnSpc>
                <a:spcPct val="115000"/>
              </a:lnSpc>
              <a:spcBef>
                <a:spcPts val="0"/>
              </a:spcBef>
              <a:spcAft>
                <a:spcPts val="1200"/>
              </a:spcAft>
              <a:buNone/>
            </a:pPr>
            <a:endParaRPr sz="1800">
              <a:solidFill>
                <a:srgbClr val="595959"/>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7083"/>
              </a:lnSpc>
              <a:spcBef>
                <a:spcPts val="0"/>
              </a:spcBef>
              <a:spcAft>
                <a:spcPts val="0"/>
              </a:spcAft>
              <a:buSzPts val="1100"/>
              <a:buNone/>
            </a:pPr>
            <a:r>
              <a:rPr lang="en-US">
                <a:solidFill>
                  <a:schemeClr val="dk1"/>
                </a:solidFill>
                <a:latin typeface="Lato"/>
                <a:ea typeface="Lato"/>
                <a:cs typeface="Lato"/>
                <a:sym typeface="Lato"/>
              </a:rPr>
              <a:t>In today’s training, we are going to focus on staying safe at work, with a focus on preventing workplace violence in nail salons.</a:t>
            </a:r>
            <a:endParaRPr>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r>
              <a:rPr lang="en-US">
                <a:solidFill>
                  <a:schemeClr val="dk1"/>
                </a:solidFill>
                <a:latin typeface="Lato"/>
                <a:ea typeface="Lato"/>
                <a:cs typeface="Lato"/>
                <a:sym typeface="Lato"/>
              </a:rPr>
              <a:t>This is important because we know there has been a rise in anti-Asian crimes since the start of the pandemic, and this has made folks in the nail salon community feel afraid. We want to walk you through this training,  so you can be more proactive about preventing violence and handling a situation if it does happen.</a:t>
            </a:r>
            <a:endParaRPr>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r>
              <a:rPr lang="en-US">
                <a:solidFill>
                  <a:schemeClr val="dk1"/>
                </a:solidFill>
                <a:latin typeface="Lato"/>
                <a:ea typeface="Lato"/>
                <a:cs typeface="Lato"/>
                <a:sym typeface="Lato"/>
              </a:rPr>
              <a:t>Thanks for attending this training. It’s good for everyone in the salon to be aware of best practices.</a:t>
            </a:r>
            <a:endParaRPr>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r>
              <a:rPr lang="en-US">
                <a:solidFill>
                  <a:schemeClr val="dk1"/>
                </a:solidFill>
                <a:latin typeface="Lato"/>
                <a:ea typeface="Lato"/>
                <a:cs typeface="Lato"/>
                <a:sym typeface="Lato"/>
              </a:rPr>
              <a:t>At the end of today, we aim to set the groundwork for a safety plan that every salon can refer to.</a:t>
            </a:r>
            <a:endParaRPr>
              <a:solidFill>
                <a:schemeClr val="dk1"/>
              </a:solidFill>
              <a:latin typeface="Lato"/>
              <a:ea typeface="Lato"/>
              <a:cs typeface="Lato"/>
              <a:sym typeface="Lato"/>
            </a:endParaRPr>
          </a:p>
          <a:p>
            <a:pPr marL="0" lvl="0" indent="0" algn="l" rtl="0">
              <a:lnSpc>
                <a:spcPct val="115000"/>
              </a:lnSpc>
              <a:spcBef>
                <a:spcPts val="0"/>
              </a:spcBef>
              <a:spcAft>
                <a:spcPts val="1200"/>
              </a:spcAft>
              <a:buSzPts val="1100"/>
              <a:buNone/>
            </a:pPr>
            <a:endParaRPr sz="1800">
              <a:solidFill>
                <a:srgbClr val="595959"/>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3dc97dc0fc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3dc97dc0fc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Font typeface="Lato"/>
              <a:buChar char="●"/>
            </a:pPr>
            <a:r>
              <a:rPr lang="en">
                <a:solidFill>
                  <a:schemeClr val="dk1"/>
                </a:solidFill>
                <a:latin typeface="Lato"/>
                <a:ea typeface="Lato"/>
                <a:cs typeface="Lato"/>
                <a:sym typeface="Lato"/>
              </a:rPr>
              <a:t>When controlling the hazards are not enough and a WPV incident starts to happen, it is important for workers and employers to know how to deescalate the situation before it gets worse.</a:t>
            </a:r>
            <a:endParaRPr>
              <a:solidFill>
                <a:schemeClr val="dk1"/>
              </a:solidFill>
              <a:latin typeface="Lato"/>
              <a:ea typeface="Lato"/>
              <a:cs typeface="Lato"/>
              <a:sym typeface="Lato"/>
            </a:endParaRPr>
          </a:p>
          <a:p>
            <a:pPr marL="457200" lvl="0" indent="-298450" algn="l" rtl="0">
              <a:spcBef>
                <a:spcPts val="0"/>
              </a:spcBef>
              <a:spcAft>
                <a:spcPts val="0"/>
              </a:spcAft>
              <a:buClr>
                <a:schemeClr val="dk1"/>
              </a:buClr>
              <a:buSzPts val="1100"/>
              <a:buFont typeface="Lato"/>
              <a:buChar char="●"/>
            </a:pPr>
            <a:r>
              <a:rPr lang="en">
                <a:solidFill>
                  <a:schemeClr val="dk1"/>
                </a:solidFill>
                <a:latin typeface="Lato"/>
                <a:ea typeface="Lato"/>
                <a:cs typeface="Lato"/>
                <a:sym typeface="Lato"/>
              </a:rPr>
              <a:t>In this next section, we will talk about recognizing different  levels of violence and we will discuss what to do in response to the different scenarios. We will talk about four different levels. Employees must make a judgment call as to the appropriate action by evaluating the situation for themselves.</a:t>
            </a:r>
            <a:endParaRPr>
              <a:solidFill>
                <a:schemeClr val="dk1"/>
              </a:solidFill>
              <a:latin typeface="Lato"/>
              <a:ea typeface="Lato"/>
              <a:cs typeface="Lato"/>
              <a:sym typeface="Lato"/>
            </a:endParaRPr>
          </a:p>
          <a:p>
            <a:pPr marL="0" lvl="0" indent="0" algn="l" rtl="0">
              <a:spcBef>
                <a:spcPts val="0"/>
              </a:spcBef>
              <a:spcAft>
                <a:spcPts val="0"/>
              </a:spcAft>
              <a:buNone/>
            </a:pPr>
            <a:r>
              <a:rPr lang="en">
                <a:solidFill>
                  <a:schemeClr val="dk1"/>
                </a:solidFill>
                <a:latin typeface="Lato"/>
                <a:ea typeface="Lato"/>
                <a:cs typeface="Lato"/>
                <a:sym typeface="Lato"/>
              </a:rPr>
              <a:t>[Read or ask someone to  read the description for Level One]</a:t>
            </a:r>
            <a:endParaRPr>
              <a:solidFill>
                <a:schemeClr val="dk1"/>
              </a:solidFill>
              <a:latin typeface="Lato"/>
              <a:ea typeface="Lato"/>
              <a:cs typeface="Lato"/>
              <a:sym typeface="Lato"/>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7" name="Google Shape;207;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Clr>
                <a:schemeClr val="dk1"/>
              </a:buClr>
              <a:buSzPts val="1100"/>
              <a:buFont typeface="Lato"/>
              <a:buChar char="●"/>
            </a:pPr>
            <a:r>
              <a:rPr lang="en-US">
                <a:solidFill>
                  <a:schemeClr val="dk1"/>
                </a:solidFill>
                <a:latin typeface="Lato"/>
                <a:ea typeface="Lato"/>
                <a:cs typeface="Lato"/>
                <a:sym typeface="Lato"/>
              </a:rPr>
              <a:t>When controlling the hazards are not enough and a WPV incident starts to happen, it is important for workers and employers to know how to deescalate the situation before it gets worse.</a:t>
            </a:r>
            <a:endParaRPr>
              <a:solidFill>
                <a:schemeClr val="dk1"/>
              </a:solidFill>
              <a:latin typeface="Lato"/>
              <a:ea typeface="Lato"/>
              <a:cs typeface="Lato"/>
              <a:sym typeface="Lato"/>
            </a:endParaRPr>
          </a:p>
          <a:p>
            <a:pPr marL="457200" lvl="0" indent="-298450" algn="l" rtl="0">
              <a:lnSpc>
                <a:spcPct val="100000"/>
              </a:lnSpc>
              <a:spcBef>
                <a:spcPts val="0"/>
              </a:spcBef>
              <a:spcAft>
                <a:spcPts val="0"/>
              </a:spcAft>
              <a:buClr>
                <a:schemeClr val="dk1"/>
              </a:buClr>
              <a:buSzPts val="1100"/>
              <a:buFont typeface="Lato"/>
              <a:buChar char="●"/>
            </a:pPr>
            <a:r>
              <a:rPr lang="en-US">
                <a:solidFill>
                  <a:schemeClr val="dk1"/>
                </a:solidFill>
                <a:latin typeface="Lato"/>
                <a:ea typeface="Lato"/>
                <a:cs typeface="Lato"/>
                <a:sym typeface="Lato"/>
              </a:rPr>
              <a:t>In this next section, we will talk about recognizing different  levels of violence and we will discuss what to do in response to the different scenarios. We will talk about four different levels. Employees must make a judgment call as to the appropriate action by evaluating the situation for themselves.</a:t>
            </a:r>
            <a:endParaRPr>
              <a:solidFill>
                <a:schemeClr val="dk1"/>
              </a:solidFill>
              <a:latin typeface="Lato"/>
              <a:ea typeface="Lato"/>
              <a:cs typeface="Lato"/>
              <a:sym typeface="Lato"/>
            </a:endParaRPr>
          </a:p>
          <a:p>
            <a:pPr marL="0" lvl="0" indent="0" algn="l" rtl="0">
              <a:lnSpc>
                <a:spcPct val="100000"/>
              </a:lnSpc>
              <a:spcBef>
                <a:spcPts val="0"/>
              </a:spcBef>
              <a:spcAft>
                <a:spcPts val="0"/>
              </a:spcAft>
              <a:buSzPts val="1100"/>
              <a:buNone/>
            </a:pPr>
            <a:r>
              <a:rPr lang="en-US">
                <a:solidFill>
                  <a:schemeClr val="dk1"/>
                </a:solidFill>
                <a:latin typeface="Lato"/>
                <a:ea typeface="Lato"/>
                <a:cs typeface="Lato"/>
                <a:sym typeface="Lato"/>
              </a:rPr>
              <a:t>[Read or ask someone to  read the description for Level One]</a:t>
            </a:r>
            <a:endParaRPr>
              <a:solidFill>
                <a:schemeClr val="dk1"/>
              </a:solidFill>
              <a:latin typeface="Lato"/>
              <a:ea typeface="Lato"/>
              <a:cs typeface="Lato"/>
              <a:sym typeface="Lato"/>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3f9dd847b5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3f9dd847b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[Read the case study activity]</a:t>
            </a:r>
            <a:endParaRPr/>
          </a:p>
          <a:p>
            <a:pPr marL="0" lvl="0" indent="0" algn="l" rtl="0">
              <a:spcBef>
                <a:spcPts val="0"/>
              </a:spcBef>
              <a:spcAft>
                <a:spcPts val="0"/>
              </a:spcAft>
              <a:buNone/>
            </a:pPr>
            <a:r>
              <a:rPr lang="en"/>
              <a:t>ASK: How would you respond to this situation?</a:t>
            </a:r>
            <a:endParaRPr/>
          </a:p>
          <a:p>
            <a:pPr marL="0" lvl="0" indent="0" algn="l" rtl="0">
              <a:spcBef>
                <a:spcPts val="0"/>
              </a:spcBef>
              <a:spcAft>
                <a:spcPts val="0"/>
              </a:spcAft>
              <a:buNone/>
            </a:pPr>
            <a:endParaRPr/>
          </a:p>
          <a:p>
            <a:pPr marL="0" lvl="0" indent="0" algn="l" rtl="0">
              <a:spcBef>
                <a:spcPts val="0"/>
              </a:spcBef>
              <a:spcAft>
                <a:spcPts val="0"/>
              </a:spcAft>
              <a:buNone/>
            </a:pPr>
            <a:r>
              <a:rPr lang="en"/>
              <a:t>[</a:t>
            </a:r>
            <a:r>
              <a:rPr lang="en" sz="1200">
                <a:solidFill>
                  <a:srgbClr val="222222"/>
                </a:solidFill>
                <a:latin typeface="Calibri"/>
                <a:ea typeface="Calibri"/>
                <a:cs typeface="Calibri"/>
                <a:sym typeface="Calibri"/>
              </a:rPr>
              <a:t>Answers may include: apologizing, referring to a sign where the prices are listed, being empathetic and explaining that the cost of supplies have increased, providing eye contact, nodding and listening]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5" name="Google Shape;215;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[Read the case study activity]</a:t>
            </a:r>
            <a:endParaRPr/>
          </a:p>
          <a:p>
            <a:pPr marL="0" lvl="0" indent="0" algn="l" rtl="0">
              <a:lnSpc>
                <a:spcPct val="100000"/>
              </a:lnSpc>
              <a:spcBef>
                <a:spcPts val="0"/>
              </a:spcBef>
              <a:spcAft>
                <a:spcPts val="0"/>
              </a:spcAft>
              <a:buSzPts val="1100"/>
              <a:buNone/>
            </a:pPr>
            <a:r>
              <a:rPr lang="en-US"/>
              <a:t>ASK: How would you respond to this situation?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a:t>
            </a:r>
            <a:r>
              <a:rPr lang="en-US" sz="1200">
                <a:solidFill>
                  <a:srgbClr val="222222"/>
                </a:solidFill>
                <a:latin typeface="Calibri"/>
                <a:ea typeface="Calibri"/>
                <a:cs typeface="Calibri"/>
                <a:sym typeface="Calibri"/>
              </a:rPr>
              <a:t>Answers may include: apologizing, referring to a sign where the prices are listed, being empathetic and explaining that the cost of supplies have increased, providing eye contact, nodding and listening]</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3f9dd847b5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3f9dd847b5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Lato"/>
                <a:ea typeface="Lato"/>
                <a:cs typeface="Lato"/>
                <a:sym typeface="Lato"/>
              </a:rPr>
              <a:t>[Read or ask someone to read the description for Level Two]</a:t>
            </a:r>
            <a:endParaRPr>
              <a:solidFill>
                <a:schemeClr val="dk1"/>
              </a:solidFill>
              <a:latin typeface="Lato"/>
              <a:ea typeface="Lato"/>
              <a:cs typeface="Lato"/>
              <a:sym typeface="Lato"/>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solidFill>
                  <a:schemeClr val="dk1"/>
                </a:solidFill>
                <a:latin typeface="Lato"/>
                <a:ea typeface="Lato"/>
                <a:cs typeface="Lato"/>
                <a:sym typeface="Lato"/>
              </a:rPr>
              <a:t>[Read or ask someone to read the description for Level Two]</a:t>
            </a:r>
            <a:endParaRPr>
              <a:solidFill>
                <a:schemeClr val="dk1"/>
              </a:solidFill>
              <a:latin typeface="Lato"/>
              <a:ea typeface="Lato"/>
              <a:cs typeface="Lato"/>
              <a:sym typeface="Lato"/>
            </a:endParaRPr>
          </a:p>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3f9dd847b5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3f9dd847b5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[Read the case study activity]</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ASK: How would you respond to this situation?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t>
            </a:r>
            <a:r>
              <a:rPr lang="en" sz="1200">
                <a:solidFill>
                  <a:srgbClr val="222222"/>
                </a:solidFill>
                <a:latin typeface="Calibri"/>
                <a:ea typeface="Calibri"/>
                <a:cs typeface="Calibri"/>
                <a:sym typeface="Calibri"/>
              </a:rPr>
              <a:t>Answers may include: involving the manager or owner to help speak with the customer, giving short directions like “please lower your voice”, offer that they could go to another salon next time, suggest that the other customers are feeling uncomfortable, ask them to leave the store if they refuse to pay]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0" name="Google Shape;230;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[Read the case study activity]</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ASK: How would you respond to this situation?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a:t>
            </a:r>
            <a:r>
              <a:rPr lang="en-US" sz="1200">
                <a:solidFill>
                  <a:srgbClr val="222222"/>
                </a:solidFill>
                <a:latin typeface="Calibri"/>
                <a:ea typeface="Calibri"/>
                <a:cs typeface="Calibri"/>
                <a:sym typeface="Calibri"/>
              </a:rPr>
              <a:t>Answers may include: involving the manager or owner to help speak with the customer, giving short directions like “please lower your voice”, offer that they could go to another salon next time, suggest that the other customers are feeling uncomfortable, ask them to leave the store if they refuse to pay]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3f9dd847b5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13f9dd847b5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Lato"/>
                <a:ea typeface="Lato"/>
                <a:cs typeface="Lato"/>
                <a:sym typeface="Lato"/>
              </a:rPr>
              <a:t>[Read or ask someone to read the description for Level Three]</a:t>
            </a:r>
            <a:endParaRPr>
              <a:solidFill>
                <a:schemeClr val="dk1"/>
              </a:solidFill>
              <a:latin typeface="Lato"/>
              <a:ea typeface="Lato"/>
              <a:cs typeface="Lato"/>
              <a:sym typeface="Lato"/>
            </a:endParaRPr>
          </a:p>
          <a:p>
            <a:pPr marL="0" lvl="0" indent="0" algn="l" rtl="0">
              <a:spcBef>
                <a:spcPts val="0"/>
              </a:spcBef>
              <a:spcAft>
                <a:spcPts val="0"/>
              </a:spcAft>
              <a:buClr>
                <a:schemeClr val="dk1"/>
              </a:buClr>
              <a:buSzPts val="1100"/>
              <a:buFont typeface="Arial"/>
              <a:buNone/>
            </a:pPr>
            <a:endParaRPr>
              <a:solidFill>
                <a:schemeClr val="dk1"/>
              </a:solidFill>
              <a:latin typeface="Lato"/>
              <a:ea typeface="Lato"/>
              <a:cs typeface="Lato"/>
              <a:sym typeface="Lat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solidFill>
                  <a:schemeClr val="dk1"/>
                </a:solidFill>
                <a:latin typeface="Lato"/>
                <a:ea typeface="Lato"/>
                <a:cs typeface="Lato"/>
                <a:sym typeface="Lato"/>
              </a:rPr>
              <a:t>[Read or ask someone to read the description for Level Three]</a:t>
            </a:r>
            <a:endParaRPr>
              <a:solidFill>
                <a:schemeClr val="dk1"/>
              </a:solidFill>
              <a:latin typeface="Lato"/>
              <a:ea typeface="Lato"/>
              <a:cs typeface="Lato"/>
              <a:sym typeface="Lato"/>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latin typeface="Lato"/>
              <a:ea typeface="Lato"/>
              <a:cs typeface="Lato"/>
              <a:sym typeface="La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f9dd847b5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f9dd847b5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[Read the case study activity]</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ASK: How would you respond to this situation?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t>
            </a:r>
            <a:r>
              <a:rPr lang="en" sz="1200">
                <a:solidFill>
                  <a:srgbClr val="222222"/>
                </a:solidFill>
                <a:latin typeface="Calibri"/>
                <a:ea typeface="Calibri"/>
                <a:cs typeface="Calibri"/>
                <a:sym typeface="Calibri"/>
              </a:rPr>
              <a:t>Answers may include: speaking slowly and clearly and asking the individual to leave the store, ask them to sit down; call 911 if they continue with threats; if they seem to be on substances, maybe refer them to substance help later; ask them what you can do to help them regain control; ask them why they want to commit violence and what they hope to gain; ask them if they need help or would like you to call someone; tell other workers to stay back]</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[Read the case study activity]</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ASK: How would you respond to this situation?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a:t>
            </a:r>
            <a:r>
              <a:rPr lang="en-US" sz="1200">
                <a:solidFill>
                  <a:srgbClr val="222222"/>
                </a:solidFill>
                <a:latin typeface="Calibri"/>
                <a:ea typeface="Calibri"/>
                <a:cs typeface="Calibri"/>
                <a:sym typeface="Calibri"/>
              </a:rPr>
              <a:t>Answers may include: speaking slowly and clearly and asking the individual to leave the store, ask them to sit down; call 911 if they continue with threats; if they seem to be on substances, maybe refer them to substance help later; ask them what you can do to help them regain control; ask them why they want to commit violence and what they hope to gain; ask them if they need help or would like you to call someone; tell other workers to stay back]</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f9dd847b5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f9dd847b5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Lato"/>
                <a:ea typeface="Lato"/>
                <a:cs typeface="Lato"/>
                <a:sym typeface="Lato"/>
              </a:rPr>
              <a:t>[Read or ask someone to read the description for Level Four]</a:t>
            </a:r>
            <a:endParaRPr>
              <a:solidFill>
                <a:schemeClr val="dk1"/>
              </a:solidFill>
              <a:latin typeface="Lato"/>
              <a:ea typeface="Lato"/>
              <a:cs typeface="Lato"/>
              <a:sym typeface="Lato"/>
            </a:endParaRPr>
          </a:p>
          <a:p>
            <a:pPr marL="0" lvl="0" indent="0" algn="l" rtl="0">
              <a:spcBef>
                <a:spcPts val="0"/>
              </a:spcBef>
              <a:spcAft>
                <a:spcPts val="0"/>
              </a:spcAft>
              <a:buClr>
                <a:schemeClr val="dk1"/>
              </a:buClr>
              <a:buSzPts val="1100"/>
              <a:buFont typeface="Arial"/>
              <a:buNone/>
            </a:pPr>
            <a:endParaRPr>
              <a:solidFill>
                <a:schemeClr val="dk1"/>
              </a:solidFill>
              <a:latin typeface="Lato"/>
              <a:ea typeface="Lato"/>
              <a:cs typeface="Lato"/>
              <a:sym typeface="Lato"/>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latin typeface="Lato"/>
                <a:ea typeface="Lato"/>
                <a:cs typeface="Lato"/>
                <a:sym typeface="Lato"/>
              </a:rPr>
              <a:t>[Read or ask someone to read the description for Level Four]</a:t>
            </a:r>
            <a:endParaRPr>
              <a:solidFill>
                <a:schemeClr val="dk1"/>
              </a:solidFill>
              <a:latin typeface="Lato"/>
              <a:ea typeface="Lato"/>
              <a:cs typeface="Lato"/>
              <a:sym typeface="Lato"/>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latin typeface="Lato"/>
              <a:ea typeface="Lato"/>
              <a:cs typeface="Lato"/>
              <a:sym typeface="Lato"/>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3f9dd847b5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13f9dd847b5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[Read the case study activity]</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ASK: How would you respond to this situation?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t>
            </a:r>
            <a:r>
              <a:rPr lang="en" sz="1200">
                <a:solidFill>
                  <a:srgbClr val="222222"/>
                </a:solidFill>
                <a:latin typeface="Calibri"/>
                <a:ea typeface="Calibri"/>
                <a:cs typeface="Calibri"/>
                <a:sym typeface="Calibri"/>
              </a:rPr>
              <a:t>Answers may include: pull them off the person, ensure their own safety, designate one person to call 911, check for weapons and make sure they are unarmed (if armed, tell people to leave the store)]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0" name="Google Shape;260;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[Read the case study activity]</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ASK: How would you respond to this situation?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a:t>
            </a:r>
            <a:r>
              <a:rPr lang="en-US" sz="1200">
                <a:solidFill>
                  <a:srgbClr val="222222"/>
                </a:solidFill>
                <a:latin typeface="Calibri"/>
                <a:ea typeface="Calibri"/>
                <a:cs typeface="Calibri"/>
                <a:sym typeface="Calibri"/>
              </a:rPr>
              <a:t>Answers may include: pull them off the person, ensure their own safety, designate one person to call 911, check for weapons and make sure they are unarmed (if armed, tell people to leave the store)]</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3f9dd847b5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3f9dd847b5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the next section, we will discuss why is it important to report workplace violence and how to do so.</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4" name="Google Shape;274;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the next section, we will discuss why is it important to report workplace violence and how to do so.</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13dc97dc0fc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13dc97dc0fc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0000"/>
                </a:solidFill>
              </a:rPr>
              <a:t>Translator: we have a pyramid that is already translated, we can use it</a:t>
            </a:r>
            <a:endParaRPr>
              <a:solidFill>
                <a:srgbClr val="FF0000"/>
              </a:solidFill>
            </a:endParaRPr>
          </a:p>
          <a:p>
            <a:pPr marL="0" lvl="0" indent="0" algn="l" rtl="0">
              <a:spcBef>
                <a:spcPts val="0"/>
              </a:spcBef>
              <a:spcAft>
                <a:spcPts val="0"/>
              </a:spcAft>
              <a:buNone/>
            </a:pPr>
            <a:endParaRPr>
              <a:solidFill>
                <a:srgbClr val="FF0000"/>
              </a:solidFill>
            </a:endParaRPr>
          </a:p>
          <a:p>
            <a:pPr marL="0" lvl="0" indent="0" algn="l" rtl="0">
              <a:lnSpc>
                <a:spcPct val="107083"/>
              </a:lnSpc>
              <a:spcBef>
                <a:spcPts val="0"/>
              </a:spcBef>
              <a:spcAft>
                <a:spcPts val="0"/>
              </a:spcAft>
              <a:buNone/>
            </a:pPr>
            <a:r>
              <a:rPr lang="en" sz="1200">
                <a:solidFill>
                  <a:schemeClr val="dk1"/>
                </a:solidFill>
                <a:latin typeface="Lato"/>
                <a:ea typeface="Lato"/>
                <a:cs typeface="Lato"/>
                <a:sym typeface="Lato"/>
              </a:rPr>
              <a:t> In </a:t>
            </a:r>
            <a:r>
              <a:rPr lang="en" sz="1200" b="1">
                <a:solidFill>
                  <a:schemeClr val="dk1"/>
                </a:solidFill>
                <a:latin typeface="Lato"/>
                <a:ea typeface="Lato"/>
                <a:cs typeface="Lato"/>
                <a:sym typeface="Lato"/>
              </a:rPr>
              <a:t>Handout F</a:t>
            </a:r>
            <a:r>
              <a:rPr lang="en" sz="1200">
                <a:solidFill>
                  <a:schemeClr val="dk1"/>
                </a:solidFill>
                <a:latin typeface="Lato"/>
                <a:ea typeface="Lato"/>
                <a:cs typeface="Lato"/>
                <a:sym typeface="Lato"/>
              </a:rPr>
              <a:t>, we’ve included a Sample Workplace Security Profile  in the handouts for you to fill out later with your salon. This can help provide an overview assessment of how secure your worksite is. </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r>
              <a:rPr lang="en" sz="1200">
                <a:solidFill>
                  <a:schemeClr val="dk1"/>
                </a:solidFill>
                <a:latin typeface="Lato"/>
                <a:ea typeface="Lato"/>
                <a:cs typeface="Lato"/>
                <a:sym typeface="Lato"/>
              </a:rPr>
              <a:t>As we’ve discussed, improving workplace safety requires identifying the hazards and creating solutions. There are several ways to control a hazard, but </a:t>
            </a:r>
            <a:r>
              <a:rPr lang="en" sz="1200" b="1">
                <a:solidFill>
                  <a:schemeClr val="dk1"/>
                </a:solidFill>
                <a:latin typeface="Lato"/>
                <a:ea typeface="Lato"/>
                <a:cs typeface="Lato"/>
                <a:sym typeface="Lato"/>
              </a:rPr>
              <a:t>some are better than others</a:t>
            </a:r>
            <a:r>
              <a:rPr lang="en" sz="1200">
                <a:solidFill>
                  <a:schemeClr val="dk1"/>
                </a:solidFill>
                <a:latin typeface="Lato"/>
                <a:ea typeface="Lato"/>
                <a:cs typeface="Lato"/>
                <a:sym typeface="Lato"/>
              </a:rPr>
              <a:t>. </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r>
              <a:rPr lang="en" sz="1200">
                <a:solidFill>
                  <a:schemeClr val="dk1"/>
                </a:solidFill>
                <a:latin typeface="Lato"/>
                <a:ea typeface="Lato"/>
                <a:cs typeface="Lato"/>
                <a:sym typeface="Lato"/>
              </a:rPr>
              <a:t>There are four layers to the pyramid. </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r>
              <a:rPr lang="en" sz="1200">
                <a:solidFill>
                  <a:schemeClr val="dk1"/>
                </a:solidFill>
                <a:latin typeface="Lato"/>
                <a:ea typeface="Lato"/>
                <a:cs typeface="Lato"/>
                <a:sym typeface="Lato"/>
              </a:rPr>
              <a:t>At the top of the pyramid, we have </a:t>
            </a:r>
            <a:r>
              <a:rPr lang="en" sz="1200" b="1">
                <a:solidFill>
                  <a:schemeClr val="dk1"/>
                </a:solidFill>
                <a:latin typeface="Lato"/>
                <a:ea typeface="Lato"/>
                <a:cs typeface="Lato"/>
                <a:sym typeface="Lato"/>
              </a:rPr>
              <a:t>elimination/substitution</a:t>
            </a:r>
            <a:r>
              <a:rPr lang="en" sz="1200">
                <a:solidFill>
                  <a:schemeClr val="dk1"/>
                </a:solidFill>
                <a:latin typeface="Lato"/>
                <a:ea typeface="Lato"/>
                <a:cs typeface="Lato"/>
                <a:sym typeface="Lato"/>
              </a:rPr>
              <a:t>. The best control measures remove the hazard from the workplace altogether, or keep it isolated (away from workers), so it does not hurt anyone. This way, the workplace is safer and the responsibility for safety does not fall on individual workers. A familiar example is using safer nail salon chemicals instead of hazardous ones. For workplace violence, it can be difficult if not impossible to remove the hazard altogether. We will brainstorm possible strategies in the next section.</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r>
              <a:rPr lang="en" sz="1200">
                <a:solidFill>
                  <a:schemeClr val="dk1"/>
                </a:solidFill>
                <a:latin typeface="Lato"/>
                <a:ea typeface="Lato"/>
                <a:cs typeface="Lato"/>
                <a:sym typeface="Lato"/>
              </a:rPr>
              <a:t>The next level is </a:t>
            </a:r>
            <a:r>
              <a:rPr lang="en" sz="1200" b="1">
                <a:solidFill>
                  <a:schemeClr val="dk1"/>
                </a:solidFill>
                <a:latin typeface="Lato"/>
                <a:ea typeface="Lato"/>
                <a:cs typeface="Lato"/>
                <a:sym typeface="Lato"/>
              </a:rPr>
              <a:t>engineering controls</a:t>
            </a:r>
            <a:r>
              <a:rPr lang="en" sz="1200">
                <a:solidFill>
                  <a:schemeClr val="dk1"/>
                </a:solidFill>
                <a:latin typeface="Lato"/>
                <a:ea typeface="Lato"/>
                <a:cs typeface="Lato"/>
                <a:sym typeface="Lato"/>
              </a:rPr>
              <a:t>. If you can’t completely eliminate a hazard or keep it away from workers, the next best practice is to change the physical layout of the workplace, so people are less likely to be harmed by the exposure. For example, if there is poor visibility in the salon, you could clear the front of the salon, so it is easier for outsiders to see inside. Another example is installing plexiglass between the cashier and the customer, so there is more of a physical barrier.</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r>
              <a:rPr lang="en" sz="1200">
                <a:solidFill>
                  <a:schemeClr val="dk1"/>
                </a:solidFill>
                <a:latin typeface="Lato"/>
                <a:ea typeface="Lato"/>
                <a:cs typeface="Lato"/>
                <a:sym typeface="Lato"/>
              </a:rPr>
              <a:t>The next best step is </a:t>
            </a:r>
            <a:r>
              <a:rPr lang="en" sz="1200" b="1">
                <a:solidFill>
                  <a:schemeClr val="dk1"/>
                </a:solidFill>
                <a:latin typeface="Lato"/>
                <a:ea typeface="Lato"/>
                <a:cs typeface="Lato"/>
                <a:sym typeface="Lato"/>
              </a:rPr>
              <a:t>administrative and work practice controls</a:t>
            </a:r>
            <a:r>
              <a:rPr lang="en" sz="1200">
                <a:solidFill>
                  <a:schemeClr val="dk1"/>
                </a:solidFill>
                <a:latin typeface="Lato"/>
                <a:ea typeface="Lato"/>
                <a:cs typeface="Lato"/>
                <a:sym typeface="Lato"/>
              </a:rPr>
              <a:t> that change the behavior of workers and employers. This places more responsibility on the individual worker, so it can be less effective. One example would be ensuring that there are always at least 3 people in the salon at all times, so they can help each other in case something happens.</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r>
              <a:rPr lang="en" sz="1200">
                <a:solidFill>
                  <a:schemeClr val="dk1"/>
                </a:solidFill>
                <a:latin typeface="Lato"/>
                <a:ea typeface="Lato"/>
                <a:cs typeface="Lato"/>
                <a:sym typeface="Lato"/>
              </a:rPr>
              <a:t>Last, </a:t>
            </a:r>
            <a:r>
              <a:rPr lang="en" sz="1200" b="1">
                <a:solidFill>
                  <a:schemeClr val="dk1"/>
                </a:solidFill>
                <a:latin typeface="Lato"/>
                <a:ea typeface="Lato"/>
                <a:cs typeface="Lato"/>
                <a:sym typeface="Lato"/>
              </a:rPr>
              <a:t>personal protective equipment </a:t>
            </a:r>
            <a:r>
              <a:rPr lang="en" sz="1200">
                <a:solidFill>
                  <a:schemeClr val="dk1"/>
                </a:solidFill>
                <a:latin typeface="Lato"/>
                <a:ea typeface="Lato"/>
                <a:cs typeface="Lato"/>
                <a:sym typeface="Lato"/>
              </a:rPr>
              <a:t>is the least effective way to control hazards because it puts all the responsibility on the worker, is not always reliable, and may not be convenient. Workers may not want to wear it because it can be uncomfortable and may make it hard to work. It may also have to fit properly and be used correctly. However, you should use it if it’s all you have. The main example that probably comes to mind right now is wearing masks to protect yourself from COVID-19. For workplace violence, this may include carrying whistles or pepper spray.</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None/>
            </a:pPr>
            <a:endParaRPr sz="1200">
              <a:solidFill>
                <a:schemeClr val="dk1"/>
              </a:solidFill>
              <a:latin typeface="Lato"/>
              <a:ea typeface="Lato"/>
              <a:cs typeface="Lato"/>
              <a:sym typeface="Lato"/>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solidFill>
                  <a:srgbClr val="FF0000"/>
                </a:solidFill>
              </a:rPr>
              <a:t>Translator: we have a pyramid that is already translated, we can use it</a:t>
            </a:r>
            <a:endParaRPr>
              <a:solidFill>
                <a:srgbClr val="FF0000"/>
              </a:solidFill>
            </a:endParaRPr>
          </a:p>
          <a:p>
            <a:pPr marL="0" lvl="0" indent="0" algn="l" rtl="0">
              <a:lnSpc>
                <a:spcPct val="100000"/>
              </a:lnSpc>
              <a:spcBef>
                <a:spcPts val="0"/>
              </a:spcBef>
              <a:spcAft>
                <a:spcPts val="0"/>
              </a:spcAft>
              <a:buSzPts val="1100"/>
              <a:buNone/>
            </a:pPr>
            <a:endParaRPr>
              <a:solidFill>
                <a:srgbClr val="FF0000"/>
              </a:solidFill>
            </a:endParaRPr>
          </a:p>
          <a:p>
            <a:pPr marL="0" lvl="0" indent="0" algn="l" rtl="0">
              <a:lnSpc>
                <a:spcPct val="107083"/>
              </a:lnSpc>
              <a:spcBef>
                <a:spcPts val="0"/>
              </a:spcBef>
              <a:spcAft>
                <a:spcPts val="0"/>
              </a:spcAft>
              <a:buSzPts val="1100"/>
              <a:buNone/>
            </a:pPr>
            <a:r>
              <a:rPr lang="en-US" sz="1200">
                <a:solidFill>
                  <a:schemeClr val="dk1"/>
                </a:solidFill>
                <a:latin typeface="Lato"/>
                <a:ea typeface="Lato"/>
                <a:cs typeface="Lato"/>
                <a:sym typeface="Lato"/>
              </a:rPr>
              <a:t> In </a:t>
            </a:r>
            <a:r>
              <a:rPr lang="en-US" sz="1200" b="1">
                <a:solidFill>
                  <a:schemeClr val="dk1"/>
                </a:solidFill>
                <a:latin typeface="Lato"/>
                <a:ea typeface="Lato"/>
                <a:cs typeface="Lato"/>
                <a:sym typeface="Lato"/>
              </a:rPr>
              <a:t>Handout F</a:t>
            </a:r>
            <a:r>
              <a:rPr lang="en-US" sz="1200">
                <a:solidFill>
                  <a:schemeClr val="dk1"/>
                </a:solidFill>
                <a:latin typeface="Lato"/>
                <a:ea typeface="Lato"/>
                <a:cs typeface="Lato"/>
                <a:sym typeface="Lato"/>
              </a:rPr>
              <a:t>, we’ve included a Sample Workplace Security Profile  in the handouts for you to fill out later with your salon. This can help provide an overview assessment of how secure your worksite is. </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r>
              <a:rPr lang="en-US" sz="1200">
                <a:solidFill>
                  <a:schemeClr val="dk1"/>
                </a:solidFill>
                <a:latin typeface="Lato"/>
                <a:ea typeface="Lato"/>
                <a:cs typeface="Lato"/>
                <a:sym typeface="Lato"/>
              </a:rPr>
              <a:t>As we’ve discussed, improving workplace safety requires identifying the hazards and creating solutions. There are several ways to control a hazard, but </a:t>
            </a:r>
            <a:r>
              <a:rPr lang="en-US" sz="1200" b="1">
                <a:solidFill>
                  <a:schemeClr val="dk1"/>
                </a:solidFill>
                <a:latin typeface="Lato"/>
                <a:ea typeface="Lato"/>
                <a:cs typeface="Lato"/>
                <a:sym typeface="Lato"/>
              </a:rPr>
              <a:t>some are better than others</a:t>
            </a:r>
            <a:r>
              <a:rPr lang="en-US" sz="1200">
                <a:solidFill>
                  <a:schemeClr val="dk1"/>
                </a:solidFill>
                <a:latin typeface="Lato"/>
                <a:ea typeface="Lato"/>
                <a:cs typeface="Lato"/>
                <a:sym typeface="Lato"/>
              </a:rPr>
              <a:t>. </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r>
              <a:rPr lang="en-US" sz="1200">
                <a:solidFill>
                  <a:schemeClr val="dk1"/>
                </a:solidFill>
                <a:latin typeface="Lato"/>
                <a:ea typeface="Lato"/>
                <a:cs typeface="Lato"/>
                <a:sym typeface="Lato"/>
              </a:rPr>
              <a:t>There are four layers to the pyramid. </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r>
              <a:rPr lang="en-US" sz="1200">
                <a:solidFill>
                  <a:schemeClr val="dk1"/>
                </a:solidFill>
                <a:latin typeface="Lato"/>
                <a:ea typeface="Lato"/>
                <a:cs typeface="Lato"/>
                <a:sym typeface="Lato"/>
              </a:rPr>
              <a:t>At the top of the pyramid, we have </a:t>
            </a:r>
            <a:r>
              <a:rPr lang="en-US" sz="1200" b="1">
                <a:solidFill>
                  <a:schemeClr val="dk1"/>
                </a:solidFill>
                <a:latin typeface="Lato"/>
                <a:ea typeface="Lato"/>
                <a:cs typeface="Lato"/>
                <a:sym typeface="Lato"/>
              </a:rPr>
              <a:t>elimination/substitution</a:t>
            </a:r>
            <a:r>
              <a:rPr lang="en-US" sz="1200">
                <a:solidFill>
                  <a:schemeClr val="dk1"/>
                </a:solidFill>
                <a:latin typeface="Lato"/>
                <a:ea typeface="Lato"/>
                <a:cs typeface="Lato"/>
                <a:sym typeface="Lato"/>
              </a:rPr>
              <a:t>. The best control measures remove the hazard from the workplace altogether, or keep it isolated (away from workers), so it does not hurt anyone. This way, the workplace is safer and the responsibility for safety does not fall on individual workers. A familiar example is using safer nail salon chemicals instead of hazardous ones. For workplace violence, it can be difficult if not impossible to remove the hazard altogether. We will brainstorm possible strategies in the next section.</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r>
              <a:rPr lang="en-US" sz="1200">
                <a:solidFill>
                  <a:schemeClr val="dk1"/>
                </a:solidFill>
                <a:latin typeface="Lato"/>
                <a:ea typeface="Lato"/>
                <a:cs typeface="Lato"/>
                <a:sym typeface="Lato"/>
              </a:rPr>
              <a:t>The next level is </a:t>
            </a:r>
            <a:r>
              <a:rPr lang="en-US" sz="1200" b="1">
                <a:solidFill>
                  <a:schemeClr val="dk1"/>
                </a:solidFill>
                <a:latin typeface="Lato"/>
                <a:ea typeface="Lato"/>
                <a:cs typeface="Lato"/>
                <a:sym typeface="Lato"/>
              </a:rPr>
              <a:t>engineering controls</a:t>
            </a:r>
            <a:r>
              <a:rPr lang="en-US" sz="1200">
                <a:solidFill>
                  <a:schemeClr val="dk1"/>
                </a:solidFill>
                <a:latin typeface="Lato"/>
                <a:ea typeface="Lato"/>
                <a:cs typeface="Lato"/>
                <a:sym typeface="Lato"/>
              </a:rPr>
              <a:t>. If you can’t completely eliminate a hazard or keep it away from workers, the next best practice is to change the physical layout of the workplace, so people are less likely to be harmed by the exposure. For example, if there is poor visibility in the salon, you could clear the front of the salon, so it is easier for outsiders to see inside. Another example is installing plexiglass between the cashier and the customer, so there is more of a physical barrier.</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r>
              <a:rPr lang="en-US" sz="1200">
                <a:solidFill>
                  <a:schemeClr val="dk1"/>
                </a:solidFill>
                <a:latin typeface="Lato"/>
                <a:ea typeface="Lato"/>
                <a:cs typeface="Lato"/>
                <a:sym typeface="Lato"/>
              </a:rPr>
              <a:t>The next best step is </a:t>
            </a:r>
            <a:r>
              <a:rPr lang="en-US" sz="1200" b="1">
                <a:solidFill>
                  <a:schemeClr val="dk1"/>
                </a:solidFill>
                <a:latin typeface="Lato"/>
                <a:ea typeface="Lato"/>
                <a:cs typeface="Lato"/>
                <a:sym typeface="Lato"/>
              </a:rPr>
              <a:t>administrative and work practice controls</a:t>
            </a:r>
            <a:r>
              <a:rPr lang="en-US" sz="1200">
                <a:solidFill>
                  <a:schemeClr val="dk1"/>
                </a:solidFill>
                <a:latin typeface="Lato"/>
                <a:ea typeface="Lato"/>
                <a:cs typeface="Lato"/>
                <a:sym typeface="Lato"/>
              </a:rPr>
              <a:t> that change the behavior of workers and employers. This places more responsibility on the individual worker, so it can be less effective. One example would be ensuring that there are always at least 3 people in the salon at all times, so they can help each other in case something happens.</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r>
              <a:rPr lang="en-US" sz="1200">
                <a:solidFill>
                  <a:schemeClr val="dk1"/>
                </a:solidFill>
                <a:latin typeface="Lato"/>
                <a:ea typeface="Lato"/>
                <a:cs typeface="Lato"/>
                <a:sym typeface="Lato"/>
              </a:rPr>
              <a:t>Last, </a:t>
            </a:r>
            <a:r>
              <a:rPr lang="en-US" sz="1200" b="1">
                <a:solidFill>
                  <a:schemeClr val="dk1"/>
                </a:solidFill>
                <a:latin typeface="Lato"/>
                <a:ea typeface="Lato"/>
                <a:cs typeface="Lato"/>
                <a:sym typeface="Lato"/>
              </a:rPr>
              <a:t>personal protective equipment </a:t>
            </a:r>
            <a:r>
              <a:rPr lang="en-US" sz="1200">
                <a:solidFill>
                  <a:schemeClr val="dk1"/>
                </a:solidFill>
                <a:latin typeface="Lato"/>
                <a:ea typeface="Lato"/>
                <a:cs typeface="Lato"/>
                <a:sym typeface="Lato"/>
              </a:rPr>
              <a:t>is the least effective way to control hazards because it puts all the responsibility on the worker, is not always reliable, and may not be convenient. Workers may not want to wear it because it can be uncomfortable and may make it hard to work. It may also have to fit properly and be used correctly. However, you should use it if it’s all you have. The main example that probably comes to mind right now is wearing masks to protect yourself from COVID-19. For workplace violence, this may include carrying whistles or pepper spray.</a:t>
            </a:r>
            <a:endParaRPr sz="1200">
              <a:solidFill>
                <a:schemeClr val="dk1"/>
              </a:solidFill>
              <a:latin typeface="Lato"/>
              <a:ea typeface="Lato"/>
              <a:cs typeface="Lato"/>
              <a:sym typeface="Lato"/>
            </a:endParaRPr>
          </a:p>
          <a:p>
            <a:pPr marL="0" lvl="0" indent="0" algn="l" rtl="0">
              <a:lnSpc>
                <a:spcPct val="107083"/>
              </a:lnSpc>
              <a:spcBef>
                <a:spcPts val="0"/>
              </a:spcBef>
              <a:spcAft>
                <a:spcPts val="0"/>
              </a:spcAft>
              <a:buSzPts val="1100"/>
              <a:buNone/>
            </a:pPr>
            <a:endParaRPr sz="1200">
              <a:solidFill>
                <a:schemeClr val="dk1"/>
              </a:solidFill>
              <a:latin typeface="Lato"/>
              <a:ea typeface="Lato"/>
              <a:cs typeface="Lato"/>
              <a:sym typeface="Lato"/>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1473944c44a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1473944c44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0"/>
          </a:xfrm>
          <a:prstGeom prst="rect">
            <a:avLst/>
          </a:prstGeom>
          <a:noFill/>
          <a:ln>
            <a:noFill/>
          </a:ln>
        </p:spPr>
      </p:pic>
      <p:sp>
        <p:nvSpPr>
          <p:cNvPr id="55" name="Google Shape;55;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Workplace Violence Prevention</a:t>
            </a:r>
            <a:endParaRPr strike="sngStrike"/>
          </a:p>
        </p:txBody>
      </p:sp>
      <p:sp>
        <p:nvSpPr>
          <p:cNvPr id="56" name="Google Shape;56;p13"/>
          <p:cNvSpPr txBox="1">
            <a:spLocks noGrp="1"/>
          </p:cNvSpPr>
          <p:nvPr>
            <p:ph type="subTitle" idx="1"/>
          </p:nvPr>
        </p:nvSpPr>
        <p:spPr>
          <a:xfrm>
            <a:off x="311700" y="2834125"/>
            <a:ext cx="8520600" cy="16518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Clr>
                <a:schemeClr val="dk1"/>
              </a:buClr>
              <a:buSzPts val="1100"/>
              <a:buFont typeface="Arial"/>
              <a:buNone/>
            </a:pPr>
            <a:r>
              <a:rPr lang="en" sz="1900"/>
              <a:t>for Nail Salon Workers and Owners</a:t>
            </a:r>
            <a:endParaRPr sz="1900" strike="sngStrike"/>
          </a:p>
          <a:p>
            <a:pPr marL="0" lvl="0" indent="0" algn="ctr" rtl="0">
              <a:spcBef>
                <a:spcPts val="0"/>
              </a:spcBef>
              <a:spcAft>
                <a:spcPts val="0"/>
              </a:spcAft>
              <a:buNone/>
            </a:pPr>
            <a:endParaRPr sz="1900" i="1"/>
          </a:p>
          <a:p>
            <a:pPr marL="0" lvl="0" indent="0" algn="l" rtl="0">
              <a:lnSpc>
                <a:spcPct val="115000"/>
              </a:lnSpc>
              <a:spcBef>
                <a:spcPts val="0"/>
              </a:spcBef>
              <a:spcAft>
                <a:spcPts val="0"/>
              </a:spcAft>
              <a:buNone/>
            </a:pPr>
            <a:r>
              <a:rPr lang="en" sz="800">
                <a:solidFill>
                  <a:schemeClr val="dk1"/>
                </a:solidFill>
                <a:latin typeface="Lato"/>
                <a:ea typeface="Lato"/>
                <a:cs typeface="Lato"/>
                <a:sym typeface="Lato"/>
              </a:rPr>
              <a:t>This material was produced under grant number </a:t>
            </a:r>
            <a:r>
              <a:rPr lang="en" sz="800">
                <a:solidFill>
                  <a:schemeClr val="dk1"/>
                </a:solidFill>
              </a:rPr>
              <a:t>SH-39155-SH2 f</a:t>
            </a:r>
            <a:r>
              <a:rPr lang="en" sz="800">
                <a:solidFill>
                  <a:schemeClr val="dk1"/>
                </a:solidFill>
                <a:latin typeface="Lato"/>
                <a:ea typeface="Lato"/>
                <a:cs typeface="Lato"/>
                <a:sym typeface="Lato"/>
              </a:rPr>
              <a:t>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sz="1900"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55" name="Google Shape;55;p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4680"/>
              <a:buNone/>
            </a:pPr>
            <a:r>
              <a:rPr lang="en-US" sz="4480"/>
              <a:t>Khoá huấn luyện </a:t>
            </a:r>
            <a:endParaRPr sz="4480"/>
          </a:p>
          <a:p>
            <a:pPr marL="0" lvl="0" indent="0" algn="ctr" rtl="0">
              <a:lnSpc>
                <a:spcPct val="100000"/>
              </a:lnSpc>
              <a:spcBef>
                <a:spcPts val="0"/>
              </a:spcBef>
              <a:spcAft>
                <a:spcPts val="0"/>
              </a:spcAft>
              <a:buSzPts val="4680"/>
              <a:buNone/>
            </a:pPr>
            <a:r>
              <a:rPr lang="en-US" sz="4480"/>
              <a:t>Phòng Chống Bạo Lực  </a:t>
            </a:r>
            <a:br>
              <a:rPr lang="en-US" sz="4480"/>
            </a:br>
            <a:r>
              <a:rPr lang="en-US" sz="4480"/>
              <a:t>Tại Nơi Làm Việc</a:t>
            </a:r>
            <a:endParaRPr sz="4480" strike="sngStrike"/>
          </a:p>
        </p:txBody>
      </p:sp>
      <p:sp>
        <p:nvSpPr>
          <p:cNvPr id="56" name="Google Shape;56;p1"/>
          <p:cNvSpPr txBox="1">
            <a:spLocks noGrp="1"/>
          </p:cNvSpPr>
          <p:nvPr>
            <p:ph type="subTitle" idx="1"/>
          </p:nvPr>
        </p:nvSpPr>
        <p:spPr>
          <a:xfrm>
            <a:off x="311700" y="2834125"/>
            <a:ext cx="8170200" cy="16518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Clr>
                <a:schemeClr val="dk1"/>
              </a:buClr>
              <a:buSzPts val="1100"/>
              <a:buFont typeface="Arial"/>
              <a:buNone/>
            </a:pPr>
            <a:r>
              <a:rPr lang="en-US" sz="1800"/>
              <a:t>Cho nhân viên và chủ tiệm Nail</a:t>
            </a:r>
            <a:endParaRPr sz="1800"/>
          </a:p>
          <a:p>
            <a:pPr marL="0" lvl="0" indent="0" algn="ctr" rtl="0">
              <a:lnSpc>
                <a:spcPct val="100000"/>
              </a:lnSpc>
              <a:spcBef>
                <a:spcPts val="0"/>
              </a:spcBef>
              <a:spcAft>
                <a:spcPts val="0"/>
              </a:spcAft>
              <a:buClr>
                <a:schemeClr val="dk1"/>
              </a:buClr>
              <a:buSzPts val="1100"/>
              <a:buFont typeface="Arial"/>
              <a:buNone/>
            </a:pPr>
            <a:endParaRPr sz="1800"/>
          </a:p>
          <a:p>
            <a:pPr marL="0" lvl="0" indent="0" algn="ctr" rtl="0">
              <a:lnSpc>
                <a:spcPct val="100000"/>
              </a:lnSpc>
              <a:spcBef>
                <a:spcPts val="0"/>
              </a:spcBef>
              <a:spcAft>
                <a:spcPts val="0"/>
              </a:spcAft>
              <a:buSzPts val="2800"/>
              <a:buNone/>
            </a:pPr>
            <a:endParaRPr sz="1900" i="1"/>
          </a:p>
          <a:p>
            <a:pPr marL="0" lvl="0" indent="0" algn="l" rtl="0">
              <a:lnSpc>
                <a:spcPct val="115000"/>
              </a:lnSpc>
              <a:spcBef>
                <a:spcPts val="0"/>
              </a:spcBef>
              <a:spcAft>
                <a:spcPts val="0"/>
              </a:spcAft>
              <a:buSzPts val="2800"/>
              <a:buNone/>
            </a:pPr>
            <a:r>
              <a:rPr lang="en-US" sz="800">
                <a:solidFill>
                  <a:schemeClr val="dk1"/>
                </a:solidFill>
                <a:latin typeface="Arial"/>
                <a:ea typeface="Arial"/>
                <a:cs typeface="Arial"/>
                <a:sym typeface="Arial"/>
              </a:rPr>
              <a:t>Tài liệu được phát hành dưới sự cho phép số SH-3</a:t>
            </a:r>
            <a:r>
              <a:rPr lang="en-US" sz="800">
                <a:solidFill>
                  <a:schemeClr val="dk1"/>
                </a:solidFill>
              </a:rPr>
              <a:t>9155-SH2 </a:t>
            </a:r>
            <a:r>
              <a:rPr lang="en-US" sz="800">
                <a:solidFill>
                  <a:schemeClr val="dk1"/>
                </a:solidFill>
                <a:latin typeface="Arial"/>
                <a:ea typeface="Arial"/>
                <a:cs typeface="Arial"/>
                <a:sym typeface="Arial"/>
              </a:rPr>
              <a:t> từ C</a:t>
            </a:r>
            <a:r>
              <a:rPr lang="en-US" sz="800">
                <a:solidFill>
                  <a:schemeClr val="dk1"/>
                </a:solidFill>
              </a:rPr>
              <a:t>ơ quan</a:t>
            </a:r>
            <a:r>
              <a:rPr lang="en-US" sz="800">
                <a:solidFill>
                  <a:schemeClr val="dk1"/>
                </a:solidFill>
                <a:latin typeface="Arial"/>
                <a:ea typeface="Arial"/>
                <a:cs typeface="Arial"/>
                <a:sym typeface="Arial"/>
              </a:rPr>
              <a:t> Quản lý An toàn và Sức khỏe Nghề nghiệp, Bộ Lao động Hoa Kỳ. Nó không nhất thiết phản ánh quan điểm hoặc chính sách của Bộ Lao động Hoa Kỳ, cũng như không đề cập đến tên thương mại, sản phẩm thương mại hoặc tổ chức ngụ ý sự chứng thực của Chính phủ Hoa Kỳ.</a:t>
            </a:r>
            <a:endParaRPr sz="1900" i="1">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0" y="0"/>
            <a:ext cx="9144000" cy="5143500"/>
          </a:xfrm>
          <a:prstGeom prst="rect">
            <a:avLst/>
          </a:prstGeom>
          <a:noFill/>
          <a:ln>
            <a:noFill/>
          </a:ln>
        </p:spPr>
      </p:pic>
      <p:sp>
        <p:nvSpPr>
          <p:cNvPr id="70" name="Google Shape;70;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Why are we here today?</a:t>
            </a:r>
            <a:endParaRPr/>
          </a:p>
        </p:txBody>
      </p:sp>
      <p:sp>
        <p:nvSpPr>
          <p:cNvPr id="71" name="Google Shape;71;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Rise in anti-Asian violence since the start of the pandemic</a:t>
            </a:r>
            <a:endParaRPr/>
          </a:p>
          <a:p>
            <a:pPr marL="457200" lvl="0" indent="-342900" algn="l" rtl="0">
              <a:spcBef>
                <a:spcPts val="0"/>
              </a:spcBef>
              <a:spcAft>
                <a:spcPts val="0"/>
              </a:spcAft>
              <a:buSzPts val="1800"/>
              <a:buChar char="●"/>
            </a:pPr>
            <a:r>
              <a:rPr lang="en"/>
              <a:t>This has affected the nail salon community and manicurists are concerned about their safety</a:t>
            </a:r>
            <a:endParaRPr/>
          </a:p>
          <a:p>
            <a:pPr marL="457200" lvl="0" indent="-342900" algn="l" rtl="0">
              <a:spcBef>
                <a:spcPts val="0"/>
              </a:spcBef>
              <a:spcAft>
                <a:spcPts val="0"/>
              </a:spcAft>
              <a:buSzPts val="1800"/>
              <a:buChar char="●"/>
            </a:pPr>
            <a:r>
              <a:rPr lang="en"/>
              <a:t>Goal: Understand what is needed to make a safety plan that salons can use</a:t>
            </a:r>
            <a:endParaRPr/>
          </a:p>
        </p:txBody>
      </p:sp>
      <p:pic>
        <p:nvPicPr>
          <p:cNvPr id="72" name="Google Shape;72;p15"/>
          <p:cNvPicPr preferRelativeResize="0"/>
          <p:nvPr/>
        </p:nvPicPr>
        <p:blipFill>
          <a:blip r:embed="rId4">
            <a:alphaModFix/>
          </a:blip>
          <a:stretch>
            <a:fillRect/>
          </a:stretch>
        </p:blipFill>
        <p:spPr>
          <a:xfrm>
            <a:off x="2125249" y="2858475"/>
            <a:ext cx="2757550" cy="1552474"/>
          </a:xfrm>
          <a:prstGeom prst="rect">
            <a:avLst/>
          </a:prstGeom>
          <a:noFill/>
          <a:ln>
            <a:noFill/>
          </a:ln>
        </p:spPr>
      </p:pic>
      <p:pic>
        <p:nvPicPr>
          <p:cNvPr id="73" name="Google Shape;73;p15"/>
          <p:cNvPicPr preferRelativeResize="0"/>
          <p:nvPr/>
        </p:nvPicPr>
        <p:blipFill rotWithShape="1">
          <a:blip r:embed="rId5">
            <a:alphaModFix/>
          </a:blip>
          <a:srcRect l="17772" t="10053" r="18157" b="10719"/>
          <a:stretch/>
        </p:blipFill>
        <p:spPr>
          <a:xfrm>
            <a:off x="5311650" y="2623875"/>
            <a:ext cx="1503350" cy="18589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3"/>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62" name="Google Shape;62;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Tại sao chúng ta ở đây hôm nay?</a:t>
            </a:r>
            <a:endParaRPr/>
          </a:p>
        </p:txBody>
      </p:sp>
      <p:sp>
        <p:nvSpPr>
          <p:cNvPr id="63" name="Google Shape;63;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342900" algn="l" rtl="0">
              <a:lnSpc>
                <a:spcPct val="115000"/>
              </a:lnSpc>
              <a:spcBef>
                <a:spcPts val="0"/>
              </a:spcBef>
              <a:spcAft>
                <a:spcPts val="0"/>
              </a:spcAft>
              <a:buSzPts val="1800"/>
              <a:buChar char="●"/>
            </a:pPr>
            <a:r>
              <a:rPr lang="en-US"/>
              <a:t>Bạo lực chống người châu Á gia tăng kể từ khi bắt đầu đại dịch</a:t>
            </a:r>
            <a:endParaRPr/>
          </a:p>
          <a:p>
            <a:pPr marL="457200" lvl="0" indent="-342900" algn="l" rtl="0">
              <a:lnSpc>
                <a:spcPct val="115000"/>
              </a:lnSpc>
              <a:spcBef>
                <a:spcPts val="0"/>
              </a:spcBef>
              <a:spcAft>
                <a:spcPts val="0"/>
              </a:spcAft>
              <a:buSzPts val="1800"/>
              <a:buChar char="●"/>
            </a:pPr>
            <a:r>
              <a:rPr lang="en-US"/>
              <a:t>Điều này đã ảnh hưởng đến cộng đồng Nail và những thợ làm móng lo ngại về sự an toàn của họ</a:t>
            </a:r>
            <a:endParaRPr/>
          </a:p>
          <a:p>
            <a:pPr marL="457200" lvl="0" indent="-342900" algn="l" rtl="0">
              <a:lnSpc>
                <a:spcPct val="115000"/>
              </a:lnSpc>
              <a:spcBef>
                <a:spcPts val="0"/>
              </a:spcBef>
              <a:spcAft>
                <a:spcPts val="0"/>
              </a:spcAft>
              <a:buSzPts val="1800"/>
              <a:buChar char="●"/>
            </a:pPr>
            <a:r>
              <a:rPr lang="en-US"/>
              <a:t>Mục tiêu: Hiểu những gì cần thiết để lập một kế hoạch an toàn mà các tiệm có thể áp dụng</a:t>
            </a:r>
            <a:endParaRPr/>
          </a:p>
        </p:txBody>
      </p:sp>
      <p:pic>
        <p:nvPicPr>
          <p:cNvPr id="64" name="Google Shape;64;p3"/>
          <p:cNvPicPr preferRelativeResize="0"/>
          <p:nvPr/>
        </p:nvPicPr>
        <p:blipFill rotWithShape="1">
          <a:blip r:embed="rId4">
            <a:alphaModFix/>
          </a:blip>
          <a:srcRect/>
          <a:stretch/>
        </p:blipFill>
        <p:spPr>
          <a:xfrm>
            <a:off x="2125249" y="2858475"/>
            <a:ext cx="2757550" cy="1552474"/>
          </a:xfrm>
          <a:prstGeom prst="rect">
            <a:avLst/>
          </a:prstGeom>
          <a:noFill/>
          <a:ln>
            <a:noFill/>
          </a:ln>
        </p:spPr>
      </p:pic>
      <p:pic>
        <p:nvPicPr>
          <p:cNvPr id="65" name="Google Shape;65;p3"/>
          <p:cNvPicPr preferRelativeResize="0"/>
          <p:nvPr/>
        </p:nvPicPr>
        <p:blipFill rotWithShape="1">
          <a:blip r:embed="rId5">
            <a:alphaModFix/>
          </a:blip>
          <a:srcRect l="17772" t="10053" r="18157" b="10719"/>
          <a:stretch/>
        </p:blipFill>
        <p:spPr>
          <a:xfrm>
            <a:off x="5311650" y="2623875"/>
            <a:ext cx="1503350" cy="18589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35"/>
          <p:cNvPicPr preferRelativeResize="0"/>
          <p:nvPr/>
        </p:nvPicPr>
        <p:blipFill>
          <a:blip r:embed="rId3">
            <a:alphaModFix/>
          </a:blip>
          <a:stretch>
            <a:fillRect/>
          </a:stretch>
        </p:blipFill>
        <p:spPr>
          <a:xfrm>
            <a:off x="0" y="0"/>
            <a:ext cx="9144000" cy="5143500"/>
          </a:xfrm>
          <a:prstGeom prst="rect">
            <a:avLst/>
          </a:prstGeom>
          <a:noFill/>
          <a:ln>
            <a:noFill/>
          </a:ln>
        </p:spPr>
      </p:pic>
      <p:sp>
        <p:nvSpPr>
          <p:cNvPr id="216" name="Google Shape;216;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Recognizing the levels of violence</a:t>
            </a:r>
            <a:endParaRPr/>
          </a:p>
        </p:txBody>
      </p:sp>
      <p:sp>
        <p:nvSpPr>
          <p:cNvPr id="217" name="Google Shape;217;p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Level One (Anxiety/Tension)</a:t>
            </a:r>
            <a:endParaRPr b="1"/>
          </a:p>
          <a:p>
            <a:pPr marL="0" lvl="0" indent="0" algn="l" rtl="0">
              <a:spcBef>
                <a:spcPts val="1200"/>
              </a:spcBef>
              <a:spcAft>
                <a:spcPts val="1200"/>
              </a:spcAft>
              <a:buNone/>
            </a:pPr>
            <a:endParaRPr/>
          </a:p>
        </p:txBody>
      </p:sp>
      <p:pic>
        <p:nvPicPr>
          <p:cNvPr id="218" name="Google Shape;218;p35"/>
          <p:cNvPicPr preferRelativeResize="0"/>
          <p:nvPr/>
        </p:nvPicPr>
        <p:blipFill>
          <a:blip r:embed="rId4">
            <a:alphaModFix/>
          </a:blip>
          <a:stretch>
            <a:fillRect/>
          </a:stretch>
        </p:blipFill>
        <p:spPr>
          <a:xfrm>
            <a:off x="2333138" y="1584450"/>
            <a:ext cx="4477727" cy="29844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23"/>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10" name="Google Shape;210;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Nhận biết mức độ bạo lực</a:t>
            </a:r>
            <a:endParaRPr/>
          </a:p>
        </p:txBody>
      </p:sp>
      <p:sp>
        <p:nvSpPr>
          <p:cNvPr id="211" name="Google Shape;211;p2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b="1"/>
              <a:t>Cấp độ một (Lo lắng / Căng thẳng)</a:t>
            </a:r>
            <a:endParaRPr/>
          </a:p>
        </p:txBody>
      </p:sp>
      <p:pic>
        <p:nvPicPr>
          <p:cNvPr id="212" name="Google Shape;212;p23"/>
          <p:cNvPicPr preferRelativeResize="0"/>
          <p:nvPr/>
        </p:nvPicPr>
        <p:blipFill>
          <a:blip r:embed="rId4">
            <a:alphaModFix/>
          </a:blip>
          <a:stretch>
            <a:fillRect/>
          </a:stretch>
        </p:blipFill>
        <p:spPr>
          <a:xfrm>
            <a:off x="2222050" y="1691950"/>
            <a:ext cx="4316477" cy="28769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36"/>
          <p:cNvPicPr preferRelativeResize="0"/>
          <p:nvPr/>
        </p:nvPicPr>
        <p:blipFill>
          <a:blip r:embed="rId3">
            <a:alphaModFix/>
          </a:blip>
          <a:stretch>
            <a:fillRect/>
          </a:stretch>
        </p:blipFill>
        <p:spPr>
          <a:xfrm>
            <a:off x="0" y="0"/>
            <a:ext cx="9144000" cy="5143500"/>
          </a:xfrm>
          <a:prstGeom prst="rect">
            <a:avLst/>
          </a:prstGeom>
          <a:noFill/>
          <a:ln>
            <a:noFill/>
          </a:ln>
        </p:spPr>
      </p:pic>
      <p:sp>
        <p:nvSpPr>
          <p:cNvPr id="224" name="Google Shape;224;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Recognizing the levels of violence</a:t>
            </a:r>
            <a:endParaRPr/>
          </a:p>
        </p:txBody>
      </p:sp>
      <p:sp>
        <p:nvSpPr>
          <p:cNvPr id="225" name="Google Shape;225;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Level One (Anxiety/Tension)</a:t>
            </a:r>
            <a:endParaRPr b="1"/>
          </a:p>
          <a:p>
            <a:pPr marL="0" lvl="0" indent="0" algn="l" rtl="0">
              <a:lnSpc>
                <a:spcPct val="100000"/>
              </a:lnSpc>
              <a:spcBef>
                <a:spcPts val="1200"/>
              </a:spcBef>
              <a:spcAft>
                <a:spcPts val="0"/>
              </a:spcAft>
              <a:buNone/>
            </a:pPr>
            <a:r>
              <a:rPr lang="en" sz="1700">
                <a:solidFill>
                  <a:srgbClr val="222222"/>
                </a:solidFill>
              </a:rPr>
              <a:t>After giving a manicure to a customer, they go up to the register to pay and you tell them what the total cost is. You notice them frowning and tensing up. They say, “That’s more expensive than I thought it would be. I wouldn’t have gotten the nail art if I knew it cost that much.”</a:t>
            </a:r>
            <a:endParaRPr sz="1700">
              <a:solidFill>
                <a:srgbClr val="222222"/>
              </a:solidFill>
            </a:endParaRPr>
          </a:p>
          <a:p>
            <a:pPr marL="0" lvl="0" indent="0" algn="l" rtl="0">
              <a:lnSpc>
                <a:spcPct val="100000"/>
              </a:lnSpc>
              <a:spcBef>
                <a:spcPts val="0"/>
              </a:spcBef>
              <a:spcAft>
                <a:spcPts val="0"/>
              </a:spcAft>
              <a:buNone/>
            </a:pPr>
            <a:endParaRPr sz="1700">
              <a:solidFill>
                <a:srgbClr val="222222"/>
              </a:solidFill>
            </a:endParaRPr>
          </a:p>
          <a:p>
            <a:pPr marL="0" lvl="0" indent="0" algn="l" rtl="0">
              <a:lnSpc>
                <a:spcPct val="100000"/>
              </a:lnSpc>
              <a:spcBef>
                <a:spcPts val="0"/>
              </a:spcBef>
              <a:spcAft>
                <a:spcPts val="0"/>
              </a:spcAft>
              <a:buNone/>
            </a:pPr>
            <a:r>
              <a:rPr lang="en" sz="1700" i="1">
                <a:solidFill>
                  <a:srgbClr val="222222"/>
                </a:solidFill>
              </a:rPr>
              <a:t>How would you respond to this situation?</a:t>
            </a:r>
            <a:endParaRPr sz="1700" i="1">
              <a:solidFill>
                <a:srgbClr val="22222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24"/>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18" name="Google Shape;218;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Nhận biết mức độ bạo lực</a:t>
            </a:r>
            <a:endParaRPr/>
          </a:p>
        </p:txBody>
      </p:sp>
      <p:sp>
        <p:nvSpPr>
          <p:cNvPr id="219" name="Google Shape;219;p2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b="1"/>
              <a:t>Cấp độ một (Lo lắng / Căng thẳng)</a:t>
            </a:r>
            <a:endParaRPr/>
          </a:p>
          <a:p>
            <a:pPr marL="0" lvl="0" indent="0" algn="l" rtl="0">
              <a:lnSpc>
                <a:spcPct val="115000"/>
              </a:lnSpc>
              <a:spcBef>
                <a:spcPts val="0"/>
              </a:spcBef>
              <a:spcAft>
                <a:spcPts val="0"/>
              </a:spcAft>
              <a:buSzPts val="1800"/>
              <a:buNone/>
            </a:pPr>
            <a:endParaRPr sz="1200" b="1"/>
          </a:p>
          <a:p>
            <a:pPr marL="0" lvl="0" indent="0" algn="l" rtl="0">
              <a:lnSpc>
                <a:spcPct val="115000"/>
              </a:lnSpc>
              <a:spcBef>
                <a:spcPts val="0"/>
              </a:spcBef>
              <a:spcAft>
                <a:spcPts val="0"/>
              </a:spcAft>
              <a:buSzPts val="1800"/>
              <a:buNone/>
            </a:pPr>
            <a:r>
              <a:rPr lang="en-US" sz="1700">
                <a:solidFill>
                  <a:srgbClr val="222222"/>
                </a:solidFill>
              </a:rPr>
              <a:t>Sau khi làm móng cho khách hàng, họ lên quầy thanh toán và bạn cho họ biết tổng chi phí là bao nhiêu. Bạn nhận thấy họ cau mày và căng thẳng. Họ nói, “Cái đó đắt hơn tôi nghĩ. Tôi sẽ không vẽ móng nếu tôi biết rằng nó đắt như vậy ”.        </a:t>
            </a:r>
            <a:endParaRPr/>
          </a:p>
          <a:p>
            <a:pPr marL="0" lvl="0" indent="0" algn="l" rtl="0">
              <a:lnSpc>
                <a:spcPct val="115000"/>
              </a:lnSpc>
              <a:spcBef>
                <a:spcPts val="0"/>
              </a:spcBef>
              <a:spcAft>
                <a:spcPts val="0"/>
              </a:spcAft>
              <a:buSzPts val="1800"/>
              <a:buNone/>
            </a:pPr>
            <a:endParaRPr sz="1700">
              <a:solidFill>
                <a:srgbClr val="222222"/>
              </a:solidFill>
            </a:endParaRPr>
          </a:p>
          <a:p>
            <a:pPr marL="0" lvl="0" indent="0" algn="l" rtl="0">
              <a:lnSpc>
                <a:spcPct val="100000"/>
              </a:lnSpc>
              <a:spcBef>
                <a:spcPts val="0"/>
              </a:spcBef>
              <a:spcAft>
                <a:spcPts val="0"/>
              </a:spcAft>
              <a:buSzPts val="1800"/>
              <a:buNone/>
            </a:pPr>
            <a:r>
              <a:rPr lang="en-US" sz="1700" i="1">
                <a:solidFill>
                  <a:srgbClr val="222222"/>
                </a:solidFill>
              </a:rPr>
              <a:t>Bạn sẽ ứng phó với tình huống này như thế nào?</a:t>
            </a:r>
            <a:endParaRPr sz="1700" i="1">
              <a:solidFill>
                <a:srgbClr val="22222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37"/>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1" name="Google Shape;231;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Recognizing the levels of violence</a:t>
            </a:r>
            <a:endParaRPr/>
          </a:p>
        </p:txBody>
      </p:sp>
      <p:sp>
        <p:nvSpPr>
          <p:cNvPr id="232" name="Google Shape;232;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Level Two (Argumentative/Defensive)</a:t>
            </a:r>
            <a:endParaRPr b="1"/>
          </a:p>
          <a:p>
            <a:pPr marL="0" lvl="0" indent="0" algn="l" rtl="0">
              <a:spcBef>
                <a:spcPts val="1200"/>
              </a:spcBef>
              <a:spcAft>
                <a:spcPts val="1200"/>
              </a:spcAft>
              <a:buNone/>
            </a:pPr>
            <a:endParaRPr/>
          </a:p>
        </p:txBody>
      </p:sp>
      <p:pic>
        <p:nvPicPr>
          <p:cNvPr id="233" name="Google Shape;233;p37"/>
          <p:cNvPicPr preferRelativeResize="0"/>
          <p:nvPr/>
        </p:nvPicPr>
        <p:blipFill>
          <a:blip r:embed="rId4">
            <a:alphaModFix/>
          </a:blip>
          <a:stretch>
            <a:fillRect/>
          </a:stretch>
        </p:blipFill>
        <p:spPr>
          <a:xfrm>
            <a:off x="2371161" y="1635150"/>
            <a:ext cx="4401674" cy="29337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25"/>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25" name="Google Shape;225;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Nhận biết mức độ bạo lực</a:t>
            </a:r>
            <a:endParaRPr/>
          </a:p>
        </p:txBody>
      </p:sp>
      <p:sp>
        <p:nvSpPr>
          <p:cNvPr id="226" name="Google Shape;226;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b="1"/>
              <a:t>Cấp độ hai (Tranh luận / Phòng thủ)</a:t>
            </a:r>
            <a:endParaRPr/>
          </a:p>
        </p:txBody>
      </p:sp>
      <p:pic>
        <p:nvPicPr>
          <p:cNvPr id="227" name="Google Shape;227;p25"/>
          <p:cNvPicPr preferRelativeResize="0"/>
          <p:nvPr/>
        </p:nvPicPr>
        <p:blipFill>
          <a:blip r:embed="rId4">
            <a:alphaModFix/>
          </a:blip>
          <a:stretch>
            <a:fillRect/>
          </a:stretch>
        </p:blipFill>
        <p:spPr>
          <a:xfrm>
            <a:off x="2285900" y="1656425"/>
            <a:ext cx="4369751" cy="29124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38"/>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9" name="Google Shape;239;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Recognizing the levels of violence</a:t>
            </a:r>
            <a:endParaRPr/>
          </a:p>
        </p:txBody>
      </p:sp>
      <p:sp>
        <p:nvSpPr>
          <p:cNvPr id="240" name="Google Shape;240;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Level Two (Argumentative/Defensive)</a:t>
            </a:r>
            <a:endParaRPr b="1"/>
          </a:p>
          <a:p>
            <a:pPr marL="0" lvl="0" indent="0" algn="l" rtl="0">
              <a:lnSpc>
                <a:spcPct val="100000"/>
              </a:lnSpc>
              <a:spcBef>
                <a:spcPts val="1200"/>
              </a:spcBef>
              <a:spcAft>
                <a:spcPts val="0"/>
              </a:spcAft>
              <a:buNone/>
            </a:pPr>
            <a:r>
              <a:rPr lang="en">
                <a:solidFill>
                  <a:srgbClr val="222222"/>
                </a:solidFill>
              </a:rPr>
              <a:t>The customer still seems upset after your response. They refuse to pay the full price of the service and say, “You Asian people could do nails for cheap.” </a:t>
            </a:r>
            <a:endParaRPr>
              <a:solidFill>
                <a:srgbClr val="222222"/>
              </a:solidFill>
            </a:endParaRPr>
          </a:p>
          <a:p>
            <a:pPr marL="0" lvl="0" indent="0" algn="l" rtl="0">
              <a:lnSpc>
                <a:spcPct val="100000"/>
              </a:lnSpc>
              <a:spcBef>
                <a:spcPts val="0"/>
              </a:spcBef>
              <a:spcAft>
                <a:spcPts val="0"/>
              </a:spcAft>
              <a:buNone/>
            </a:pPr>
            <a:endParaRPr>
              <a:solidFill>
                <a:srgbClr val="222222"/>
              </a:solidFill>
            </a:endParaRPr>
          </a:p>
          <a:p>
            <a:pPr marL="0" lvl="0" indent="0" algn="l" rtl="0">
              <a:lnSpc>
                <a:spcPct val="100000"/>
              </a:lnSpc>
              <a:spcBef>
                <a:spcPts val="0"/>
              </a:spcBef>
              <a:spcAft>
                <a:spcPts val="0"/>
              </a:spcAft>
              <a:buClr>
                <a:schemeClr val="dk1"/>
              </a:buClr>
              <a:buSzPts val="1100"/>
              <a:buFont typeface="Arial"/>
              <a:buNone/>
            </a:pPr>
            <a:r>
              <a:rPr lang="en" sz="1700" i="1">
                <a:solidFill>
                  <a:srgbClr val="222222"/>
                </a:solidFill>
              </a:rPr>
              <a:t>How would you respond to this situation?</a:t>
            </a:r>
            <a:endParaRPr>
              <a:solidFill>
                <a:srgbClr val="222222"/>
              </a:solidFill>
            </a:endParaRPr>
          </a:p>
          <a:p>
            <a:pPr marL="0" lvl="0" indent="0" algn="l" rtl="0">
              <a:spcBef>
                <a:spcPts val="0"/>
              </a:spcBef>
              <a:spcAft>
                <a:spcPts val="12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26"/>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33" name="Google Shape;233;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Nhận biết mức độ bạo lực</a:t>
            </a:r>
            <a:endParaRPr/>
          </a:p>
        </p:txBody>
      </p:sp>
      <p:sp>
        <p:nvSpPr>
          <p:cNvPr id="234" name="Google Shape;234;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b="1"/>
              <a:t>Cấp độ hai (Tranh luận / Phòng thủ)</a:t>
            </a:r>
            <a:endParaRPr/>
          </a:p>
          <a:p>
            <a:pPr marL="0" lvl="0" indent="0" algn="l" rtl="0">
              <a:lnSpc>
                <a:spcPct val="115000"/>
              </a:lnSpc>
              <a:spcBef>
                <a:spcPts val="0"/>
              </a:spcBef>
              <a:spcAft>
                <a:spcPts val="0"/>
              </a:spcAft>
              <a:buSzPts val="1800"/>
              <a:buNone/>
            </a:pPr>
            <a:endParaRPr sz="1200" b="1"/>
          </a:p>
          <a:p>
            <a:pPr marL="0" lvl="0" indent="0" algn="l" rtl="0">
              <a:lnSpc>
                <a:spcPct val="115000"/>
              </a:lnSpc>
              <a:spcBef>
                <a:spcPts val="0"/>
              </a:spcBef>
              <a:spcAft>
                <a:spcPts val="0"/>
              </a:spcAft>
              <a:buSzPts val="1800"/>
              <a:buNone/>
            </a:pPr>
            <a:r>
              <a:rPr lang="en-US">
                <a:solidFill>
                  <a:srgbClr val="222222"/>
                </a:solidFill>
              </a:rPr>
              <a:t>Khách hàng vẫn có vẻ khó chịu sau câu trả lời của bạn. Họ từ chối thanh toán toàn bộ giá của dịch vụ và nói, "Người châu Á các bạn có thể làm móng với giá rẻ mà.“</a:t>
            </a:r>
            <a:endParaRPr>
              <a:solidFill>
                <a:srgbClr val="222222"/>
              </a:solidFill>
            </a:endParaRPr>
          </a:p>
          <a:p>
            <a:pPr marL="0" lvl="0" indent="0" algn="l" rtl="0">
              <a:lnSpc>
                <a:spcPct val="115000"/>
              </a:lnSpc>
              <a:spcBef>
                <a:spcPts val="0"/>
              </a:spcBef>
              <a:spcAft>
                <a:spcPts val="0"/>
              </a:spcAft>
              <a:buSzPts val="1800"/>
              <a:buNone/>
            </a:pPr>
            <a:endParaRPr>
              <a:solidFill>
                <a:srgbClr val="222222"/>
              </a:solidFill>
            </a:endParaRPr>
          </a:p>
          <a:p>
            <a:pPr marL="0" lvl="0" indent="0" algn="l" rtl="0">
              <a:lnSpc>
                <a:spcPct val="100000"/>
              </a:lnSpc>
              <a:spcBef>
                <a:spcPts val="0"/>
              </a:spcBef>
              <a:spcAft>
                <a:spcPts val="0"/>
              </a:spcAft>
              <a:buClr>
                <a:schemeClr val="dk1"/>
              </a:buClr>
              <a:buSzPts val="1100"/>
              <a:buFont typeface="Arial"/>
              <a:buNone/>
            </a:pPr>
            <a:r>
              <a:rPr lang="en-US" sz="1700" i="1">
                <a:solidFill>
                  <a:srgbClr val="222222"/>
                </a:solidFill>
              </a:rPr>
              <a:t>Bạn sẽ ứng phó với tình huống này như thế nào?</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39"/>
          <p:cNvPicPr preferRelativeResize="0"/>
          <p:nvPr/>
        </p:nvPicPr>
        <p:blipFill>
          <a:blip r:embed="rId3">
            <a:alphaModFix/>
          </a:blip>
          <a:stretch>
            <a:fillRect/>
          </a:stretch>
        </p:blipFill>
        <p:spPr>
          <a:xfrm>
            <a:off x="0" y="0"/>
            <a:ext cx="9144000" cy="5143500"/>
          </a:xfrm>
          <a:prstGeom prst="rect">
            <a:avLst/>
          </a:prstGeom>
          <a:noFill/>
          <a:ln>
            <a:noFill/>
          </a:ln>
        </p:spPr>
      </p:pic>
      <p:sp>
        <p:nvSpPr>
          <p:cNvPr id="246" name="Google Shape;246;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Recognizing the levels of violence</a:t>
            </a:r>
            <a:endParaRPr/>
          </a:p>
        </p:txBody>
      </p:sp>
      <p:sp>
        <p:nvSpPr>
          <p:cNvPr id="247" name="Google Shape;247;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Level Three (Verbally/Physically Threatening)</a:t>
            </a:r>
            <a:endParaRPr b="1"/>
          </a:p>
          <a:p>
            <a:pPr marL="0" lvl="0" indent="0" algn="l" rtl="0">
              <a:spcBef>
                <a:spcPts val="1200"/>
              </a:spcBef>
              <a:spcAft>
                <a:spcPts val="1200"/>
              </a:spcAft>
              <a:buNone/>
            </a:pPr>
            <a:endParaRPr/>
          </a:p>
        </p:txBody>
      </p:sp>
      <p:pic>
        <p:nvPicPr>
          <p:cNvPr id="248" name="Google Shape;248;p39"/>
          <p:cNvPicPr preferRelativeResize="0"/>
          <p:nvPr/>
        </p:nvPicPr>
        <p:blipFill>
          <a:blip r:embed="rId4">
            <a:alphaModFix/>
          </a:blip>
          <a:stretch>
            <a:fillRect/>
          </a:stretch>
        </p:blipFill>
        <p:spPr>
          <a:xfrm>
            <a:off x="2440363" y="1727400"/>
            <a:ext cx="4263276" cy="28414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27"/>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40" name="Google Shape;240;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Nhận biết mức độ bạo lực</a:t>
            </a:r>
            <a:endParaRPr/>
          </a:p>
        </p:txBody>
      </p:sp>
      <p:sp>
        <p:nvSpPr>
          <p:cNvPr id="241" name="Google Shape;241;p2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b="1"/>
              <a:t>Cấp độ ba (Đe dọa bằng lời nói / thể chất)</a:t>
            </a:r>
            <a:endParaRPr/>
          </a:p>
        </p:txBody>
      </p:sp>
      <p:pic>
        <p:nvPicPr>
          <p:cNvPr id="242" name="Google Shape;242;p27"/>
          <p:cNvPicPr preferRelativeResize="0"/>
          <p:nvPr/>
        </p:nvPicPr>
        <p:blipFill>
          <a:blip r:embed="rId4">
            <a:alphaModFix/>
          </a:blip>
          <a:stretch>
            <a:fillRect/>
          </a:stretch>
        </p:blipFill>
        <p:spPr>
          <a:xfrm>
            <a:off x="2424300" y="1620900"/>
            <a:ext cx="4423050" cy="29479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40"/>
          <p:cNvPicPr preferRelativeResize="0"/>
          <p:nvPr/>
        </p:nvPicPr>
        <p:blipFill>
          <a:blip r:embed="rId3">
            <a:alphaModFix/>
          </a:blip>
          <a:stretch>
            <a:fillRect/>
          </a:stretch>
        </p:blipFill>
        <p:spPr>
          <a:xfrm>
            <a:off x="0" y="0"/>
            <a:ext cx="9144000" cy="5143500"/>
          </a:xfrm>
          <a:prstGeom prst="rect">
            <a:avLst/>
          </a:prstGeom>
          <a:noFill/>
          <a:ln>
            <a:noFill/>
          </a:ln>
        </p:spPr>
      </p:pic>
      <p:sp>
        <p:nvSpPr>
          <p:cNvPr id="254" name="Google Shape;25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Recognizing the levels of violence</a:t>
            </a:r>
            <a:endParaRPr/>
          </a:p>
        </p:txBody>
      </p:sp>
      <p:sp>
        <p:nvSpPr>
          <p:cNvPr id="255" name="Google Shape;255;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Level Three (Verbally/Physically Threatening)</a:t>
            </a:r>
            <a:endParaRPr b="1"/>
          </a:p>
          <a:p>
            <a:pPr marL="0" lvl="0" indent="0" algn="l" rtl="0">
              <a:lnSpc>
                <a:spcPct val="100000"/>
              </a:lnSpc>
              <a:spcBef>
                <a:spcPts val="1200"/>
              </a:spcBef>
              <a:spcAft>
                <a:spcPts val="0"/>
              </a:spcAft>
              <a:buNone/>
            </a:pPr>
            <a:r>
              <a:rPr lang="en" sz="1700">
                <a:solidFill>
                  <a:srgbClr val="222222"/>
                </a:solidFill>
              </a:rPr>
              <a:t>The customer is still irrationally angry, even though you have asked them to leave the salon. They refuse to calm down and they start standing over the workers and yelling at them. They say they will come back and hurt the workers.</a:t>
            </a:r>
            <a:endParaRPr sz="1700">
              <a:solidFill>
                <a:srgbClr val="222222"/>
              </a:solidFill>
            </a:endParaRPr>
          </a:p>
          <a:p>
            <a:pPr marL="0" lvl="0" indent="0" algn="l" rtl="0">
              <a:lnSpc>
                <a:spcPct val="100000"/>
              </a:lnSpc>
              <a:spcBef>
                <a:spcPts val="0"/>
              </a:spcBef>
              <a:spcAft>
                <a:spcPts val="0"/>
              </a:spcAft>
              <a:buNone/>
            </a:pPr>
            <a:endParaRPr sz="1700">
              <a:solidFill>
                <a:srgbClr val="222222"/>
              </a:solidFill>
            </a:endParaRPr>
          </a:p>
          <a:p>
            <a:pPr marL="0" lvl="0" indent="0" algn="l" rtl="0">
              <a:lnSpc>
                <a:spcPct val="100000"/>
              </a:lnSpc>
              <a:spcBef>
                <a:spcPts val="0"/>
              </a:spcBef>
              <a:spcAft>
                <a:spcPts val="0"/>
              </a:spcAft>
              <a:buClr>
                <a:schemeClr val="dk1"/>
              </a:buClr>
              <a:buSzPts val="1100"/>
              <a:buFont typeface="Arial"/>
              <a:buNone/>
            </a:pPr>
            <a:r>
              <a:rPr lang="en" sz="1700" i="1">
                <a:solidFill>
                  <a:srgbClr val="222222"/>
                </a:solidFill>
              </a:rPr>
              <a:t>How would you respond to this situation?</a:t>
            </a:r>
            <a:endParaRPr sz="1700">
              <a:solidFill>
                <a:srgbClr val="22222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28"/>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48" name="Google Shape;248;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Nhận biết mức độ bạo lực</a:t>
            </a:r>
            <a:endParaRPr/>
          </a:p>
        </p:txBody>
      </p:sp>
      <p:sp>
        <p:nvSpPr>
          <p:cNvPr id="249" name="Google Shape;249;p2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b="1"/>
              <a:t>Cấp độ ba (Đe dọa bằng lời nói / thể chất)</a:t>
            </a:r>
            <a:endParaRPr/>
          </a:p>
          <a:p>
            <a:pPr marL="0" lvl="0" indent="0" algn="l" rtl="0">
              <a:lnSpc>
                <a:spcPct val="115000"/>
              </a:lnSpc>
              <a:spcBef>
                <a:spcPts val="0"/>
              </a:spcBef>
              <a:spcAft>
                <a:spcPts val="0"/>
              </a:spcAft>
              <a:buSzPts val="1800"/>
              <a:buNone/>
            </a:pPr>
            <a:endParaRPr sz="1100" b="1"/>
          </a:p>
          <a:p>
            <a:pPr marL="0" lvl="0" indent="0" algn="l" rtl="0">
              <a:lnSpc>
                <a:spcPct val="115000"/>
              </a:lnSpc>
              <a:spcBef>
                <a:spcPts val="0"/>
              </a:spcBef>
              <a:spcAft>
                <a:spcPts val="0"/>
              </a:spcAft>
              <a:buSzPts val="1800"/>
              <a:buNone/>
            </a:pPr>
            <a:r>
              <a:rPr lang="en-US" sz="1700">
                <a:solidFill>
                  <a:srgbClr val="222222"/>
                </a:solidFill>
              </a:rPr>
              <a:t>Khách hàng vẫn tức giận vô cớ, mặc dù bạn đã yêu cầu họ rời khỏi tiệm. Họ từ chối bình tĩnh và bắt đầu đứng trước người lao động và quát mắng họ. Họ nói rằng họ sẽ quay lại và làm tổn thương người lao động.</a:t>
            </a:r>
            <a:endParaRPr sz="1700">
              <a:solidFill>
                <a:srgbClr val="222222"/>
              </a:solidFill>
            </a:endParaRPr>
          </a:p>
          <a:p>
            <a:pPr marL="0" lvl="0" indent="0" algn="l" rtl="0">
              <a:lnSpc>
                <a:spcPct val="115000"/>
              </a:lnSpc>
              <a:spcBef>
                <a:spcPts val="0"/>
              </a:spcBef>
              <a:spcAft>
                <a:spcPts val="0"/>
              </a:spcAft>
              <a:buSzPts val="1800"/>
              <a:buNone/>
            </a:pPr>
            <a:endParaRPr sz="1700">
              <a:solidFill>
                <a:srgbClr val="222222"/>
              </a:solidFill>
            </a:endParaRPr>
          </a:p>
          <a:p>
            <a:pPr marL="0" lvl="0" indent="0" algn="l" rtl="0">
              <a:lnSpc>
                <a:spcPct val="100000"/>
              </a:lnSpc>
              <a:spcBef>
                <a:spcPts val="0"/>
              </a:spcBef>
              <a:spcAft>
                <a:spcPts val="0"/>
              </a:spcAft>
              <a:buClr>
                <a:schemeClr val="dk1"/>
              </a:buClr>
              <a:buSzPts val="1100"/>
              <a:buFont typeface="Arial"/>
              <a:buNone/>
            </a:pPr>
            <a:r>
              <a:rPr lang="en-US" sz="1700" i="1">
                <a:solidFill>
                  <a:srgbClr val="222222"/>
                </a:solidFill>
              </a:rPr>
              <a:t>Bạn sẽ ứng phó với tình huống này như thế nào?</a:t>
            </a:r>
            <a:endParaRPr sz="1700">
              <a:solidFill>
                <a:srgbClr val="22222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41"/>
          <p:cNvPicPr preferRelativeResize="0"/>
          <p:nvPr/>
        </p:nvPicPr>
        <p:blipFill>
          <a:blip r:embed="rId3">
            <a:alphaModFix/>
          </a:blip>
          <a:stretch>
            <a:fillRect/>
          </a:stretch>
        </p:blipFill>
        <p:spPr>
          <a:xfrm>
            <a:off x="0" y="0"/>
            <a:ext cx="9144000" cy="5143500"/>
          </a:xfrm>
          <a:prstGeom prst="rect">
            <a:avLst/>
          </a:prstGeom>
          <a:noFill/>
          <a:ln>
            <a:noFill/>
          </a:ln>
        </p:spPr>
      </p:pic>
      <p:sp>
        <p:nvSpPr>
          <p:cNvPr id="261" name="Google Shape;261;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Recognizing the levels of violence</a:t>
            </a:r>
            <a:endParaRPr/>
          </a:p>
        </p:txBody>
      </p:sp>
      <p:sp>
        <p:nvSpPr>
          <p:cNvPr id="262" name="Google Shape;262;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Level Four (Assaultive)</a:t>
            </a:r>
            <a:endParaRPr b="1"/>
          </a:p>
          <a:p>
            <a:pPr marL="0" lvl="0" indent="0" algn="l" rtl="0">
              <a:spcBef>
                <a:spcPts val="1200"/>
              </a:spcBef>
              <a:spcAft>
                <a:spcPts val="1200"/>
              </a:spcAft>
              <a:buNone/>
            </a:pPr>
            <a:endParaRPr/>
          </a:p>
        </p:txBody>
      </p:sp>
      <p:pic>
        <p:nvPicPr>
          <p:cNvPr id="263" name="Google Shape;263;p41"/>
          <p:cNvPicPr preferRelativeResize="0"/>
          <p:nvPr/>
        </p:nvPicPr>
        <p:blipFill>
          <a:blip r:embed="rId4">
            <a:alphaModFix/>
          </a:blip>
          <a:stretch>
            <a:fillRect/>
          </a:stretch>
        </p:blipFill>
        <p:spPr>
          <a:xfrm>
            <a:off x="2331138" y="1581800"/>
            <a:ext cx="4481725" cy="29870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29"/>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55" name="Google Shape;255;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Nhận biết mức độ bạo lực</a:t>
            </a:r>
            <a:endParaRPr/>
          </a:p>
        </p:txBody>
      </p:sp>
      <p:sp>
        <p:nvSpPr>
          <p:cNvPr id="256" name="Google Shape;256;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b="1"/>
              <a:t>Cấp độ bốn (tấn công)</a:t>
            </a:r>
            <a:endParaRPr/>
          </a:p>
        </p:txBody>
      </p:sp>
      <p:pic>
        <p:nvPicPr>
          <p:cNvPr id="257" name="Google Shape;257;p29"/>
          <p:cNvPicPr preferRelativeResize="0"/>
          <p:nvPr/>
        </p:nvPicPr>
        <p:blipFill>
          <a:blip r:embed="rId4">
            <a:alphaModFix/>
          </a:blip>
          <a:stretch>
            <a:fillRect/>
          </a:stretch>
        </p:blipFill>
        <p:spPr>
          <a:xfrm>
            <a:off x="2296575" y="1624800"/>
            <a:ext cx="4305848" cy="28698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42"/>
          <p:cNvPicPr preferRelativeResize="0"/>
          <p:nvPr/>
        </p:nvPicPr>
        <p:blipFill>
          <a:blip r:embed="rId3">
            <a:alphaModFix/>
          </a:blip>
          <a:stretch>
            <a:fillRect/>
          </a:stretch>
        </p:blipFill>
        <p:spPr>
          <a:xfrm>
            <a:off x="0" y="0"/>
            <a:ext cx="9144000" cy="5143500"/>
          </a:xfrm>
          <a:prstGeom prst="rect">
            <a:avLst/>
          </a:prstGeom>
          <a:noFill/>
          <a:ln>
            <a:noFill/>
          </a:ln>
        </p:spPr>
      </p:pic>
      <p:sp>
        <p:nvSpPr>
          <p:cNvPr id="269" name="Google Shape;269;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Recognizing the levels of violence</a:t>
            </a:r>
            <a:endParaRPr/>
          </a:p>
        </p:txBody>
      </p:sp>
      <p:sp>
        <p:nvSpPr>
          <p:cNvPr id="270" name="Google Shape;270;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Level Four (Assaultive)</a:t>
            </a:r>
            <a:endParaRPr b="1"/>
          </a:p>
          <a:p>
            <a:pPr marL="0" lvl="0" indent="0" algn="l" rtl="0">
              <a:lnSpc>
                <a:spcPct val="100000"/>
              </a:lnSpc>
              <a:spcBef>
                <a:spcPts val="1200"/>
              </a:spcBef>
              <a:spcAft>
                <a:spcPts val="0"/>
              </a:spcAft>
              <a:buNone/>
            </a:pPr>
            <a:r>
              <a:rPr lang="en" sz="1700">
                <a:solidFill>
                  <a:srgbClr val="222222"/>
                </a:solidFill>
              </a:rPr>
              <a:t>The customer refuses to listen and starts knocking over nail polish displays. A worker tries to stop them, but the customer pushes them over and starts punching them. </a:t>
            </a:r>
            <a:endParaRPr sz="1700">
              <a:solidFill>
                <a:srgbClr val="222222"/>
              </a:solidFill>
            </a:endParaRPr>
          </a:p>
          <a:p>
            <a:pPr marL="0" lvl="0" indent="0" algn="l" rtl="0">
              <a:lnSpc>
                <a:spcPct val="100000"/>
              </a:lnSpc>
              <a:spcBef>
                <a:spcPts val="0"/>
              </a:spcBef>
              <a:spcAft>
                <a:spcPts val="0"/>
              </a:spcAft>
              <a:buNone/>
            </a:pPr>
            <a:endParaRPr sz="1700">
              <a:solidFill>
                <a:srgbClr val="222222"/>
              </a:solidFill>
            </a:endParaRPr>
          </a:p>
          <a:p>
            <a:pPr marL="0" lvl="0" indent="0" algn="l" rtl="0">
              <a:lnSpc>
                <a:spcPct val="100000"/>
              </a:lnSpc>
              <a:spcBef>
                <a:spcPts val="0"/>
              </a:spcBef>
              <a:spcAft>
                <a:spcPts val="0"/>
              </a:spcAft>
              <a:buNone/>
            </a:pPr>
            <a:r>
              <a:rPr lang="en" sz="1700" i="1">
                <a:solidFill>
                  <a:srgbClr val="222222"/>
                </a:solidFill>
              </a:rPr>
              <a:t>How would you respond to this situation?</a:t>
            </a:r>
            <a:endParaRPr sz="1700">
              <a:solidFill>
                <a:srgbClr val="22222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p30"/>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63" name="Google Shape;263;p3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Nhận biết mức độ bạo lực</a:t>
            </a:r>
            <a:endParaRPr/>
          </a:p>
        </p:txBody>
      </p:sp>
      <p:sp>
        <p:nvSpPr>
          <p:cNvPr id="264" name="Google Shape;264;p3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US" b="1"/>
              <a:t>Cấp độ bốn (tấn công)</a:t>
            </a:r>
            <a:endParaRPr/>
          </a:p>
          <a:p>
            <a:pPr marL="0" lvl="0" indent="0" algn="l" rtl="0">
              <a:lnSpc>
                <a:spcPct val="100000"/>
              </a:lnSpc>
              <a:spcBef>
                <a:spcPts val="1200"/>
              </a:spcBef>
              <a:spcAft>
                <a:spcPts val="0"/>
              </a:spcAft>
              <a:buSzPts val="1800"/>
              <a:buNone/>
            </a:pPr>
            <a:r>
              <a:rPr lang="en-US" sz="1700">
                <a:solidFill>
                  <a:srgbClr val="222222"/>
                </a:solidFill>
              </a:rPr>
              <a:t>Khách hàng từ chối lắng nghe và bắt đầu đập vào các quầy sơn móng tay. Một nhân viên cố gắng ngăn họ lại, nhưng khách hàng đẩy họ và bắt đầu đấm họ.</a:t>
            </a:r>
            <a:endParaRPr sz="1700">
              <a:solidFill>
                <a:srgbClr val="222222"/>
              </a:solidFill>
            </a:endParaRPr>
          </a:p>
          <a:p>
            <a:pPr marL="0" lvl="0" indent="0" algn="l" rtl="0">
              <a:lnSpc>
                <a:spcPct val="100000"/>
              </a:lnSpc>
              <a:spcBef>
                <a:spcPts val="1200"/>
              </a:spcBef>
              <a:spcAft>
                <a:spcPts val="0"/>
              </a:spcAft>
              <a:buSzPts val="1800"/>
              <a:buNone/>
            </a:pPr>
            <a:endParaRPr sz="1700">
              <a:solidFill>
                <a:srgbClr val="222222"/>
              </a:solidFill>
            </a:endParaRPr>
          </a:p>
          <a:p>
            <a:pPr marL="0" lvl="0" indent="0" algn="l" rtl="0">
              <a:lnSpc>
                <a:spcPct val="100000"/>
              </a:lnSpc>
              <a:spcBef>
                <a:spcPts val="0"/>
              </a:spcBef>
              <a:spcAft>
                <a:spcPts val="0"/>
              </a:spcAft>
              <a:buClr>
                <a:schemeClr val="dk1"/>
              </a:buClr>
              <a:buSzPts val="1100"/>
              <a:buFont typeface="Arial"/>
              <a:buNone/>
            </a:pPr>
            <a:r>
              <a:rPr lang="en-US" sz="1700" i="1">
                <a:solidFill>
                  <a:srgbClr val="222222"/>
                </a:solidFill>
              </a:rPr>
              <a:t>Bạn sẽ ứng phó với tình huống này như thế nào?</a:t>
            </a:r>
            <a:endParaRPr sz="1700">
              <a:solidFill>
                <a:srgbClr val="22222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p44"/>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3" name="Google Shape;283;p4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Reporting and Investigating Workplace Violence Incidents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32"/>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77" name="Google Shape;277;p3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11111"/>
              <a:buNone/>
            </a:pPr>
            <a:r>
              <a:rPr lang="en-US"/>
              <a:t>Báo cáo và điều tra các sự cố bạo lực</a:t>
            </a:r>
            <a:br>
              <a:rPr lang="en-US"/>
            </a:br>
            <a:r>
              <a:rPr lang="en-US"/>
              <a:t> tại nơi làm việc</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Google Shape;317;p49"/>
          <p:cNvPicPr preferRelativeResize="0"/>
          <p:nvPr/>
        </p:nvPicPr>
        <p:blipFill>
          <a:blip r:embed="rId3">
            <a:alphaModFix/>
          </a:blip>
          <a:stretch>
            <a:fillRect/>
          </a:stretch>
        </p:blipFill>
        <p:spPr>
          <a:xfrm>
            <a:off x="0" y="0"/>
            <a:ext cx="9144000" cy="5143500"/>
          </a:xfrm>
          <a:prstGeom prst="rect">
            <a:avLst/>
          </a:prstGeom>
          <a:noFill/>
          <a:ln>
            <a:noFill/>
          </a:ln>
        </p:spPr>
      </p:pic>
      <p:sp>
        <p:nvSpPr>
          <p:cNvPr id="318" name="Google Shape;318;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Safety pyramid</a:t>
            </a:r>
            <a:endParaRPr/>
          </a:p>
        </p:txBody>
      </p:sp>
      <p:pic>
        <p:nvPicPr>
          <p:cNvPr id="319" name="Google Shape;319;p49"/>
          <p:cNvPicPr preferRelativeResize="0"/>
          <p:nvPr/>
        </p:nvPicPr>
        <p:blipFill>
          <a:blip r:embed="rId4">
            <a:alphaModFix/>
          </a:blip>
          <a:stretch>
            <a:fillRect/>
          </a:stretch>
        </p:blipFill>
        <p:spPr>
          <a:xfrm>
            <a:off x="1942975" y="1076275"/>
            <a:ext cx="5258056" cy="3416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Google Shape;311;p37"/>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12" name="Google Shape;312;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t>Kim tự tháp an toàn</a:t>
            </a:r>
            <a:endParaRPr/>
          </a:p>
        </p:txBody>
      </p:sp>
      <p:pic>
        <p:nvPicPr>
          <p:cNvPr id="313" name="Google Shape;313;p37"/>
          <p:cNvPicPr preferRelativeResize="0"/>
          <p:nvPr/>
        </p:nvPicPr>
        <p:blipFill rotWithShape="1">
          <a:blip r:embed="rId4">
            <a:alphaModFix/>
          </a:blip>
          <a:srcRect/>
          <a:stretch/>
        </p:blipFill>
        <p:spPr>
          <a:xfrm>
            <a:off x="1772490" y="975875"/>
            <a:ext cx="5599025" cy="352644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p51"/>
          <p:cNvPicPr preferRelativeResize="0"/>
          <p:nvPr/>
        </p:nvPicPr>
        <p:blipFill>
          <a:blip r:embed="rId3">
            <a:alphaModFix/>
          </a:blip>
          <a:stretch>
            <a:fillRect/>
          </a:stretch>
        </p:blipFill>
        <p:spPr>
          <a:xfrm>
            <a:off x="0" y="0"/>
            <a:ext cx="9144000" cy="5143500"/>
          </a:xfrm>
          <a:prstGeom prst="rect">
            <a:avLst/>
          </a:prstGeom>
          <a:noFill/>
          <a:ln>
            <a:noFill/>
          </a:ln>
        </p:spPr>
      </p:pic>
      <p:sp>
        <p:nvSpPr>
          <p:cNvPr id="333" name="Google Shape;333;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457200" lvl="0" indent="457200" algn="l" rtl="0">
              <a:spcBef>
                <a:spcPts val="0"/>
              </a:spcBef>
              <a:spcAft>
                <a:spcPts val="0"/>
              </a:spcAft>
              <a:buNone/>
            </a:pPr>
            <a:r>
              <a:rPr lang="en"/>
              <a:t>Hazards								Solutions</a:t>
            </a:r>
            <a:endParaRPr/>
          </a:p>
        </p:txBody>
      </p:sp>
      <p:sp>
        <p:nvSpPr>
          <p:cNvPr id="334" name="Google Shape;334;p51"/>
          <p:cNvSpPr/>
          <p:nvPr/>
        </p:nvSpPr>
        <p:spPr>
          <a:xfrm>
            <a:off x="602000" y="1168075"/>
            <a:ext cx="2703600" cy="664800"/>
          </a:xfrm>
          <a:prstGeom prst="foldedCorner">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The customer isn’t happy with their service and they’re arguing with you about it.</a:t>
            </a:r>
            <a:endParaRPr/>
          </a:p>
        </p:txBody>
      </p:sp>
      <p:sp>
        <p:nvSpPr>
          <p:cNvPr id="335" name="Google Shape;335;p51"/>
          <p:cNvSpPr/>
          <p:nvPr/>
        </p:nvSpPr>
        <p:spPr>
          <a:xfrm>
            <a:off x="602000" y="2048050"/>
            <a:ext cx="2703600" cy="664800"/>
          </a:xfrm>
          <a:prstGeom prst="foldedCorner">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The customer doesn’t want to pay for their service.</a:t>
            </a:r>
            <a:endParaRPr/>
          </a:p>
        </p:txBody>
      </p:sp>
      <p:sp>
        <p:nvSpPr>
          <p:cNvPr id="336" name="Google Shape;336;p51"/>
          <p:cNvSpPr/>
          <p:nvPr/>
        </p:nvSpPr>
        <p:spPr>
          <a:xfrm>
            <a:off x="602000" y="2896700"/>
            <a:ext cx="2703600" cy="664800"/>
          </a:xfrm>
          <a:prstGeom prst="foldedCorner">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Two workers are arguing.</a:t>
            </a:r>
            <a:endParaRPr/>
          </a:p>
        </p:txBody>
      </p:sp>
      <p:sp>
        <p:nvSpPr>
          <p:cNvPr id="337" name="Google Shape;337;p51"/>
          <p:cNvSpPr/>
          <p:nvPr/>
        </p:nvSpPr>
        <p:spPr>
          <a:xfrm>
            <a:off x="602000" y="3731775"/>
            <a:ext cx="2703600" cy="664800"/>
          </a:xfrm>
          <a:prstGeom prst="foldedCorner">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Two workers are physically fighting.</a:t>
            </a:r>
            <a:endParaRPr/>
          </a:p>
        </p:txBody>
      </p:sp>
      <p:sp>
        <p:nvSpPr>
          <p:cNvPr id="338" name="Google Shape;338;p51"/>
          <p:cNvSpPr/>
          <p:nvPr/>
        </p:nvSpPr>
        <p:spPr>
          <a:xfrm>
            <a:off x="4216650" y="1168075"/>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Ask them what they aren’t happy with.</a:t>
            </a:r>
            <a:endParaRPr/>
          </a:p>
        </p:txBody>
      </p:sp>
      <p:sp>
        <p:nvSpPr>
          <p:cNvPr id="339" name="Google Shape;339;p51"/>
          <p:cNvSpPr/>
          <p:nvPr/>
        </p:nvSpPr>
        <p:spPr>
          <a:xfrm>
            <a:off x="4216650" y="2048050"/>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Ask them to leave, so the situation doesn’t escalate.</a:t>
            </a:r>
            <a:endParaRPr/>
          </a:p>
        </p:txBody>
      </p:sp>
      <p:sp>
        <p:nvSpPr>
          <p:cNvPr id="340" name="Google Shape;340;p51"/>
          <p:cNvSpPr/>
          <p:nvPr/>
        </p:nvSpPr>
        <p:spPr>
          <a:xfrm>
            <a:off x="4216650" y="2896700"/>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Another worker or the employer should mediate.</a:t>
            </a:r>
            <a:endParaRPr/>
          </a:p>
        </p:txBody>
      </p:sp>
      <p:sp>
        <p:nvSpPr>
          <p:cNvPr id="341" name="Google Shape;341;p51"/>
          <p:cNvSpPr/>
          <p:nvPr/>
        </p:nvSpPr>
        <p:spPr>
          <a:xfrm>
            <a:off x="4216650" y="3731775"/>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Separate them, so they can calm down.</a:t>
            </a:r>
            <a:endParaRPr/>
          </a:p>
        </p:txBody>
      </p:sp>
      <p:sp>
        <p:nvSpPr>
          <p:cNvPr id="342" name="Google Shape;342;p51"/>
          <p:cNvSpPr/>
          <p:nvPr/>
        </p:nvSpPr>
        <p:spPr>
          <a:xfrm>
            <a:off x="6646525" y="1168075"/>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Ask another worker to redo their service.</a:t>
            </a:r>
            <a:endParaRPr/>
          </a:p>
        </p:txBody>
      </p:sp>
      <p:sp>
        <p:nvSpPr>
          <p:cNvPr id="343" name="Google Shape;343;p51"/>
          <p:cNvSpPr/>
          <p:nvPr/>
        </p:nvSpPr>
        <p:spPr>
          <a:xfrm>
            <a:off x="6646525" y="2048050"/>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Offer them a discounted price.</a:t>
            </a:r>
            <a:endParaRPr/>
          </a:p>
        </p:txBody>
      </p:sp>
      <p:sp>
        <p:nvSpPr>
          <p:cNvPr id="344" name="Google Shape;344;p51"/>
          <p:cNvSpPr/>
          <p:nvPr/>
        </p:nvSpPr>
        <p:spPr>
          <a:xfrm>
            <a:off x="6646525" y="2896700"/>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Separate them, so they can calm down.</a:t>
            </a:r>
            <a:endParaRPr/>
          </a:p>
        </p:txBody>
      </p:sp>
      <p:sp>
        <p:nvSpPr>
          <p:cNvPr id="345" name="Google Shape;345;p51"/>
          <p:cNvSpPr/>
          <p:nvPr/>
        </p:nvSpPr>
        <p:spPr>
          <a:xfrm>
            <a:off x="6646525" y="3731775"/>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The employer should interfere and find a solution.</a:t>
            </a:r>
            <a:endParaRPr/>
          </a:p>
        </p:txBody>
      </p:sp>
      <p:cxnSp>
        <p:nvCxnSpPr>
          <p:cNvPr id="346" name="Google Shape;346;p51"/>
          <p:cNvCxnSpPr/>
          <p:nvPr/>
        </p:nvCxnSpPr>
        <p:spPr>
          <a:xfrm>
            <a:off x="3305600" y="1500475"/>
            <a:ext cx="911100" cy="0"/>
          </a:xfrm>
          <a:prstGeom prst="straightConnector1">
            <a:avLst/>
          </a:prstGeom>
          <a:noFill/>
          <a:ln w="9525" cap="flat" cmpd="sng">
            <a:solidFill>
              <a:schemeClr val="dk2"/>
            </a:solidFill>
            <a:prstDash val="solid"/>
            <a:round/>
            <a:headEnd type="none" w="med" len="med"/>
            <a:tailEnd type="triangle" w="med" len="med"/>
          </a:ln>
        </p:spPr>
      </p:cxnSp>
      <p:cxnSp>
        <p:nvCxnSpPr>
          <p:cNvPr id="347" name="Google Shape;347;p51"/>
          <p:cNvCxnSpPr/>
          <p:nvPr/>
        </p:nvCxnSpPr>
        <p:spPr>
          <a:xfrm>
            <a:off x="3305600" y="2380450"/>
            <a:ext cx="911100" cy="0"/>
          </a:xfrm>
          <a:prstGeom prst="straightConnector1">
            <a:avLst/>
          </a:prstGeom>
          <a:noFill/>
          <a:ln w="9525" cap="flat" cmpd="sng">
            <a:solidFill>
              <a:schemeClr val="dk2"/>
            </a:solidFill>
            <a:prstDash val="solid"/>
            <a:round/>
            <a:headEnd type="none" w="med" len="med"/>
            <a:tailEnd type="triangle" w="med" len="med"/>
          </a:ln>
        </p:spPr>
      </p:cxnSp>
      <p:cxnSp>
        <p:nvCxnSpPr>
          <p:cNvPr id="348" name="Google Shape;348;p51"/>
          <p:cNvCxnSpPr/>
          <p:nvPr/>
        </p:nvCxnSpPr>
        <p:spPr>
          <a:xfrm>
            <a:off x="3305600" y="3229100"/>
            <a:ext cx="911100" cy="0"/>
          </a:xfrm>
          <a:prstGeom prst="straightConnector1">
            <a:avLst/>
          </a:prstGeom>
          <a:noFill/>
          <a:ln w="9525" cap="flat" cmpd="sng">
            <a:solidFill>
              <a:schemeClr val="dk2"/>
            </a:solidFill>
            <a:prstDash val="solid"/>
            <a:round/>
            <a:headEnd type="none" w="med" len="med"/>
            <a:tailEnd type="triangle" w="med" len="med"/>
          </a:ln>
        </p:spPr>
      </p:cxnSp>
      <p:cxnSp>
        <p:nvCxnSpPr>
          <p:cNvPr id="349" name="Google Shape;349;p51"/>
          <p:cNvCxnSpPr/>
          <p:nvPr/>
        </p:nvCxnSpPr>
        <p:spPr>
          <a:xfrm>
            <a:off x="3305600" y="4064175"/>
            <a:ext cx="9111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Google Shape;326;p39"/>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327" name="Google Shape;327;p39"/>
          <p:cNvSpPr txBox="1">
            <a:spLocks noGrp="1"/>
          </p:cNvSpPr>
          <p:nvPr>
            <p:ph type="title"/>
          </p:nvPr>
        </p:nvSpPr>
        <p:spPr>
          <a:xfrm>
            <a:off x="-474200" y="502025"/>
            <a:ext cx="3912600" cy="527100"/>
          </a:xfrm>
          <a:prstGeom prst="rect">
            <a:avLst/>
          </a:prstGeom>
          <a:noFill/>
          <a:ln>
            <a:noFill/>
          </a:ln>
        </p:spPr>
        <p:txBody>
          <a:bodyPr spcFirstLastPara="1" wrap="square" lIns="91425" tIns="91425" rIns="91425" bIns="91425" anchor="t" anchorCtr="0">
            <a:normAutofit fontScale="90000"/>
          </a:bodyPr>
          <a:lstStyle/>
          <a:p>
            <a:pPr marL="457200" lvl="0" indent="457200" algn="ctr" rtl="0">
              <a:lnSpc>
                <a:spcPct val="100000"/>
              </a:lnSpc>
              <a:spcBef>
                <a:spcPts val="0"/>
              </a:spcBef>
              <a:spcAft>
                <a:spcPts val="0"/>
              </a:spcAft>
              <a:buSzPct val="111111"/>
              <a:buNone/>
            </a:pPr>
            <a:r>
              <a:rPr lang="en-US"/>
              <a:t>Các mối nguy hiểm</a:t>
            </a:r>
            <a:endParaRPr/>
          </a:p>
        </p:txBody>
      </p:sp>
      <p:sp>
        <p:nvSpPr>
          <p:cNvPr id="328" name="Google Shape;328;p39"/>
          <p:cNvSpPr/>
          <p:nvPr/>
        </p:nvSpPr>
        <p:spPr>
          <a:xfrm>
            <a:off x="602000" y="1152079"/>
            <a:ext cx="2703600" cy="664800"/>
          </a:xfrm>
          <a:prstGeom prst="foldedCorner">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a:t>Khách không hài lòng gây ra tranh cãi </a:t>
            </a:r>
            <a:endParaRPr sz="1400" b="0" i="0" u="none" strike="noStrike" cap="none">
              <a:solidFill>
                <a:srgbClr val="000000"/>
              </a:solidFill>
              <a:latin typeface="Arial"/>
              <a:ea typeface="Arial"/>
              <a:cs typeface="Arial"/>
              <a:sym typeface="Arial"/>
            </a:endParaRPr>
          </a:p>
        </p:txBody>
      </p:sp>
      <p:sp>
        <p:nvSpPr>
          <p:cNvPr id="329" name="Google Shape;329;p39"/>
          <p:cNvSpPr/>
          <p:nvPr/>
        </p:nvSpPr>
        <p:spPr>
          <a:xfrm>
            <a:off x="602000" y="2048050"/>
            <a:ext cx="2703600" cy="664800"/>
          </a:xfrm>
          <a:prstGeom prst="foldedCorner">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a:t>Khách không muốn trả tiền</a:t>
            </a:r>
            <a:endParaRPr sz="1400" b="0" i="0" u="none" strike="noStrike" cap="none">
              <a:solidFill>
                <a:srgbClr val="000000"/>
              </a:solidFill>
              <a:latin typeface="Arial"/>
              <a:ea typeface="Arial"/>
              <a:cs typeface="Arial"/>
              <a:sym typeface="Arial"/>
            </a:endParaRPr>
          </a:p>
        </p:txBody>
      </p:sp>
      <p:sp>
        <p:nvSpPr>
          <p:cNvPr id="330" name="Google Shape;330;p39"/>
          <p:cNvSpPr/>
          <p:nvPr/>
        </p:nvSpPr>
        <p:spPr>
          <a:xfrm>
            <a:off x="602000" y="2896700"/>
            <a:ext cx="2703600" cy="664800"/>
          </a:xfrm>
          <a:prstGeom prst="foldedCorner">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a:t>Nhân viên trong tiệm tranh cãi </a:t>
            </a:r>
            <a:endParaRPr sz="1400" b="0" i="0" u="none" strike="noStrike" cap="none">
              <a:solidFill>
                <a:srgbClr val="000000"/>
              </a:solidFill>
              <a:latin typeface="Arial"/>
              <a:ea typeface="Arial"/>
              <a:cs typeface="Arial"/>
              <a:sym typeface="Arial"/>
            </a:endParaRPr>
          </a:p>
        </p:txBody>
      </p:sp>
      <p:sp>
        <p:nvSpPr>
          <p:cNvPr id="331" name="Google Shape;331;p39"/>
          <p:cNvSpPr/>
          <p:nvPr/>
        </p:nvSpPr>
        <p:spPr>
          <a:xfrm>
            <a:off x="602000" y="3731775"/>
            <a:ext cx="2703600" cy="664800"/>
          </a:xfrm>
          <a:prstGeom prst="foldedCorner">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a:t>Nhân viên tiệm xung đột bạo lực</a:t>
            </a:r>
            <a:endParaRPr sz="1400" b="0" i="0" u="none" strike="noStrike" cap="none">
              <a:solidFill>
                <a:srgbClr val="000000"/>
              </a:solidFill>
              <a:latin typeface="Arial"/>
              <a:ea typeface="Arial"/>
              <a:cs typeface="Arial"/>
              <a:sym typeface="Arial"/>
            </a:endParaRPr>
          </a:p>
        </p:txBody>
      </p:sp>
      <p:sp>
        <p:nvSpPr>
          <p:cNvPr id="332" name="Google Shape;332;p39"/>
          <p:cNvSpPr/>
          <p:nvPr/>
        </p:nvSpPr>
        <p:spPr>
          <a:xfrm>
            <a:off x="4216650" y="1168075"/>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300"/>
              <a:t>Giải thích và hòa giải: giảm tiền cho khách</a:t>
            </a:r>
            <a:endParaRPr sz="1300" b="0" i="0" u="none" strike="noStrike" cap="none">
              <a:solidFill>
                <a:srgbClr val="000000"/>
              </a:solidFill>
              <a:latin typeface="Arial"/>
              <a:ea typeface="Arial"/>
              <a:cs typeface="Arial"/>
              <a:sym typeface="Arial"/>
            </a:endParaRPr>
          </a:p>
        </p:txBody>
      </p:sp>
      <p:sp>
        <p:nvSpPr>
          <p:cNvPr id="333" name="Google Shape;333;p39"/>
          <p:cNvSpPr/>
          <p:nvPr/>
        </p:nvSpPr>
        <p:spPr>
          <a:xfrm>
            <a:off x="4216650" y="2048050"/>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a:p>
            <a:pPr marL="0" marR="0" lvl="0" indent="0" algn="l" rtl="0">
              <a:lnSpc>
                <a:spcPct val="100000"/>
              </a:lnSpc>
              <a:spcBef>
                <a:spcPts val="0"/>
              </a:spcBef>
              <a:spcAft>
                <a:spcPts val="0"/>
              </a:spcAft>
              <a:buClr>
                <a:srgbClr val="000000"/>
              </a:buClr>
              <a:buSzPts val="1400"/>
              <a:buFont typeface="Arial"/>
              <a:buNone/>
            </a:pPr>
            <a:r>
              <a:rPr lang="en-US" sz="1300"/>
              <a:t>Cho khách đi để bảo đảm an toàn cho mình và các khách khác</a:t>
            </a:r>
            <a:endParaRPr sz="1300" b="0" i="0" u="none" strike="noStrike" cap="none">
              <a:solidFill>
                <a:srgbClr val="000000"/>
              </a:solidFill>
              <a:latin typeface="Arial"/>
              <a:ea typeface="Arial"/>
              <a:cs typeface="Arial"/>
              <a:sym typeface="Arial"/>
            </a:endParaRPr>
          </a:p>
        </p:txBody>
      </p:sp>
      <p:sp>
        <p:nvSpPr>
          <p:cNvPr id="334" name="Google Shape;334;p39"/>
          <p:cNvSpPr/>
          <p:nvPr/>
        </p:nvSpPr>
        <p:spPr>
          <a:xfrm>
            <a:off x="4216650" y="2896700"/>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300"/>
          </a:p>
          <a:p>
            <a:pPr marL="0" marR="0" lvl="0" indent="0" algn="l" rtl="0">
              <a:lnSpc>
                <a:spcPct val="100000"/>
              </a:lnSpc>
              <a:spcBef>
                <a:spcPts val="0"/>
              </a:spcBef>
              <a:spcAft>
                <a:spcPts val="0"/>
              </a:spcAft>
              <a:buClr>
                <a:srgbClr val="000000"/>
              </a:buClr>
              <a:buSzPts val="1400"/>
              <a:buFont typeface="Arial"/>
              <a:buNone/>
            </a:pPr>
            <a:r>
              <a:rPr lang="en-US" sz="1300"/>
              <a:t>Ngồi xuống nói chuyện, cùng chủ và nhân viên giải hòa</a:t>
            </a:r>
            <a:endParaRPr sz="1300" b="0" i="0" u="none" strike="noStrike" cap="none">
              <a:solidFill>
                <a:srgbClr val="000000"/>
              </a:solidFill>
              <a:latin typeface="Arial"/>
              <a:ea typeface="Arial"/>
              <a:cs typeface="Arial"/>
              <a:sym typeface="Arial"/>
            </a:endParaRPr>
          </a:p>
        </p:txBody>
      </p:sp>
      <p:sp>
        <p:nvSpPr>
          <p:cNvPr id="335" name="Google Shape;335;p39"/>
          <p:cNvSpPr/>
          <p:nvPr/>
        </p:nvSpPr>
        <p:spPr>
          <a:xfrm>
            <a:off x="4216650" y="3731775"/>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300"/>
              <a:t>Can ngăn, cất những dụng cụ có thể gây tổn thương khỏi tầm nhìn</a:t>
            </a:r>
            <a:endParaRPr sz="1300" b="0" i="0" u="none" strike="noStrike" cap="none">
              <a:solidFill>
                <a:srgbClr val="000000"/>
              </a:solidFill>
              <a:latin typeface="Arial"/>
              <a:ea typeface="Arial"/>
              <a:cs typeface="Arial"/>
              <a:sym typeface="Arial"/>
            </a:endParaRPr>
          </a:p>
        </p:txBody>
      </p:sp>
      <p:sp>
        <p:nvSpPr>
          <p:cNvPr id="336" name="Google Shape;336;p39"/>
          <p:cNvSpPr/>
          <p:nvPr/>
        </p:nvSpPr>
        <p:spPr>
          <a:xfrm>
            <a:off x="6646525" y="1168075"/>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300"/>
              <a:t>Đổi người phục vụ</a:t>
            </a:r>
            <a:endParaRPr sz="1300" b="0" i="0" u="none" strike="noStrike" cap="none">
              <a:solidFill>
                <a:srgbClr val="000000"/>
              </a:solidFill>
              <a:latin typeface="Arial"/>
              <a:ea typeface="Arial"/>
              <a:cs typeface="Arial"/>
              <a:sym typeface="Arial"/>
            </a:endParaRPr>
          </a:p>
        </p:txBody>
      </p:sp>
      <p:sp>
        <p:nvSpPr>
          <p:cNvPr id="337" name="Google Shape;337;p39"/>
          <p:cNvSpPr/>
          <p:nvPr/>
        </p:nvSpPr>
        <p:spPr>
          <a:xfrm>
            <a:off x="6646525" y="2048050"/>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300"/>
              <a:t>Chụp hình để làm bằng chứng, từ chối phục vụ lần sau</a:t>
            </a:r>
            <a:endParaRPr sz="1300" b="0" i="0" u="none" strike="noStrike" cap="none">
              <a:solidFill>
                <a:srgbClr val="000000"/>
              </a:solidFill>
              <a:latin typeface="Arial"/>
              <a:ea typeface="Arial"/>
              <a:cs typeface="Arial"/>
              <a:sym typeface="Arial"/>
            </a:endParaRPr>
          </a:p>
        </p:txBody>
      </p:sp>
      <p:sp>
        <p:nvSpPr>
          <p:cNvPr id="338" name="Google Shape;338;p39"/>
          <p:cNvSpPr/>
          <p:nvPr/>
        </p:nvSpPr>
        <p:spPr>
          <a:xfrm>
            <a:off x="6646525" y="2896700"/>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300"/>
              <a:t>Giữ im lặng để tình huống hạ nhiệt, sẽ giải quyết sau khi 2 người đã bình tĩnh</a:t>
            </a:r>
            <a:endParaRPr sz="1300" b="0" i="0" u="none" strike="noStrike" cap="none">
              <a:solidFill>
                <a:srgbClr val="000000"/>
              </a:solidFill>
              <a:latin typeface="Arial"/>
              <a:ea typeface="Arial"/>
              <a:cs typeface="Arial"/>
              <a:sym typeface="Arial"/>
            </a:endParaRPr>
          </a:p>
        </p:txBody>
      </p:sp>
      <p:sp>
        <p:nvSpPr>
          <p:cNvPr id="339" name="Google Shape;339;p39"/>
          <p:cNvSpPr/>
          <p:nvPr/>
        </p:nvSpPr>
        <p:spPr>
          <a:xfrm>
            <a:off x="6646525" y="3731775"/>
            <a:ext cx="2308800" cy="664800"/>
          </a:xfrm>
          <a:prstGeom prst="foldedCorner">
            <a:avLst>
              <a:gd name="adj" fmla="val 16667"/>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a:t>Chủ tiệm phải tìm cách giải quyết (loại bỏ nguy cơ gây ra bạo lực)</a:t>
            </a:r>
            <a:endParaRPr sz="1400" b="0" i="0" u="none" strike="noStrike" cap="none">
              <a:solidFill>
                <a:srgbClr val="000000"/>
              </a:solidFill>
              <a:latin typeface="Arial"/>
              <a:ea typeface="Arial"/>
              <a:cs typeface="Arial"/>
              <a:sym typeface="Arial"/>
            </a:endParaRPr>
          </a:p>
        </p:txBody>
      </p:sp>
      <p:cxnSp>
        <p:nvCxnSpPr>
          <p:cNvPr id="340" name="Google Shape;340;p39"/>
          <p:cNvCxnSpPr/>
          <p:nvPr/>
        </p:nvCxnSpPr>
        <p:spPr>
          <a:xfrm>
            <a:off x="3305600" y="1500475"/>
            <a:ext cx="911100" cy="0"/>
          </a:xfrm>
          <a:prstGeom prst="straightConnector1">
            <a:avLst/>
          </a:prstGeom>
          <a:noFill/>
          <a:ln w="9525" cap="flat" cmpd="sng">
            <a:solidFill>
              <a:schemeClr val="dk2"/>
            </a:solidFill>
            <a:prstDash val="solid"/>
            <a:round/>
            <a:headEnd type="none" w="sm" len="sm"/>
            <a:tailEnd type="triangle" w="med" len="med"/>
          </a:ln>
        </p:spPr>
      </p:cxnSp>
      <p:cxnSp>
        <p:nvCxnSpPr>
          <p:cNvPr id="341" name="Google Shape;341;p39"/>
          <p:cNvCxnSpPr/>
          <p:nvPr/>
        </p:nvCxnSpPr>
        <p:spPr>
          <a:xfrm>
            <a:off x="3305600" y="2380450"/>
            <a:ext cx="911100" cy="0"/>
          </a:xfrm>
          <a:prstGeom prst="straightConnector1">
            <a:avLst/>
          </a:prstGeom>
          <a:noFill/>
          <a:ln w="9525" cap="flat" cmpd="sng">
            <a:solidFill>
              <a:schemeClr val="dk2"/>
            </a:solidFill>
            <a:prstDash val="solid"/>
            <a:round/>
            <a:headEnd type="none" w="sm" len="sm"/>
            <a:tailEnd type="triangle" w="med" len="med"/>
          </a:ln>
        </p:spPr>
      </p:cxnSp>
      <p:cxnSp>
        <p:nvCxnSpPr>
          <p:cNvPr id="342" name="Google Shape;342;p39"/>
          <p:cNvCxnSpPr/>
          <p:nvPr/>
        </p:nvCxnSpPr>
        <p:spPr>
          <a:xfrm>
            <a:off x="3305600" y="3229100"/>
            <a:ext cx="911100" cy="0"/>
          </a:xfrm>
          <a:prstGeom prst="straightConnector1">
            <a:avLst/>
          </a:prstGeom>
          <a:noFill/>
          <a:ln w="9525" cap="flat" cmpd="sng">
            <a:solidFill>
              <a:schemeClr val="dk2"/>
            </a:solidFill>
            <a:prstDash val="solid"/>
            <a:round/>
            <a:headEnd type="none" w="sm" len="sm"/>
            <a:tailEnd type="triangle" w="med" len="med"/>
          </a:ln>
        </p:spPr>
      </p:cxnSp>
      <p:cxnSp>
        <p:nvCxnSpPr>
          <p:cNvPr id="343" name="Google Shape;343;p39"/>
          <p:cNvCxnSpPr/>
          <p:nvPr/>
        </p:nvCxnSpPr>
        <p:spPr>
          <a:xfrm>
            <a:off x="3305600" y="4064175"/>
            <a:ext cx="911100" cy="0"/>
          </a:xfrm>
          <a:prstGeom prst="straightConnector1">
            <a:avLst/>
          </a:prstGeom>
          <a:noFill/>
          <a:ln w="9525" cap="flat" cmpd="sng">
            <a:solidFill>
              <a:schemeClr val="dk2"/>
            </a:solidFill>
            <a:prstDash val="solid"/>
            <a:round/>
            <a:headEnd type="none" w="sm" len="sm"/>
            <a:tailEnd type="triangle" w="med" len="med"/>
          </a:ln>
        </p:spPr>
      </p:cxnSp>
      <p:sp>
        <p:nvSpPr>
          <p:cNvPr id="344" name="Google Shape;344;p39"/>
          <p:cNvSpPr txBox="1">
            <a:spLocks noGrp="1"/>
          </p:cNvSpPr>
          <p:nvPr>
            <p:ph type="title"/>
          </p:nvPr>
        </p:nvSpPr>
        <p:spPr>
          <a:xfrm>
            <a:off x="4216700" y="456425"/>
            <a:ext cx="4755300" cy="572700"/>
          </a:xfrm>
          <a:prstGeom prst="rect">
            <a:avLst/>
          </a:prstGeom>
          <a:noFill/>
          <a:ln>
            <a:noFill/>
          </a:ln>
        </p:spPr>
        <p:txBody>
          <a:bodyPr spcFirstLastPara="1" wrap="square" lIns="91425" tIns="91425" rIns="91425" bIns="91425" anchor="t" anchorCtr="0">
            <a:normAutofit fontScale="90000"/>
          </a:bodyPr>
          <a:lstStyle/>
          <a:p>
            <a:pPr marL="457200" lvl="0" indent="457200" algn="l" rtl="0">
              <a:lnSpc>
                <a:spcPct val="100000"/>
              </a:lnSpc>
              <a:spcBef>
                <a:spcPts val="0"/>
              </a:spcBef>
              <a:spcAft>
                <a:spcPts val="0"/>
              </a:spcAft>
              <a:buSzPct val="111111"/>
              <a:buNone/>
            </a:pPr>
            <a:r>
              <a:rPr lang="en-US"/>
              <a:t>Các giải pháp</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3394</Words>
  <Application>Microsoft Office PowerPoint</Application>
  <PresentationFormat>On-screen Show (16:9)</PresentationFormat>
  <Paragraphs>196</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Lato</vt:lpstr>
      <vt:lpstr>Simple Light</vt:lpstr>
      <vt:lpstr>Workplace Violence Prevention</vt:lpstr>
      <vt:lpstr>Khoá huấn luyện  Phòng Chống Bạo Lực   Tại Nơi Làm Việc</vt:lpstr>
      <vt:lpstr>Why are we here today?</vt:lpstr>
      <vt:lpstr>Tại sao chúng ta ở đây hôm nay?</vt:lpstr>
      <vt:lpstr>Recognizing the levels of violence</vt:lpstr>
      <vt:lpstr>Nhận biết mức độ bạo lực</vt:lpstr>
      <vt:lpstr>Recognizing the levels of violence</vt:lpstr>
      <vt:lpstr>Nhận biết mức độ bạo lực</vt:lpstr>
      <vt:lpstr>Recognizing the levels of violence</vt:lpstr>
      <vt:lpstr>Nhận biết mức độ bạo lực</vt:lpstr>
      <vt:lpstr>Recognizing the levels of violence</vt:lpstr>
      <vt:lpstr>Nhận biết mức độ bạo lực</vt:lpstr>
      <vt:lpstr>Recognizing the levels of violence</vt:lpstr>
      <vt:lpstr>Nhận biết mức độ bạo lực</vt:lpstr>
      <vt:lpstr>Recognizing the levels of violence</vt:lpstr>
      <vt:lpstr>Nhận biết mức độ bạo lực</vt:lpstr>
      <vt:lpstr>Recognizing the levels of violence</vt:lpstr>
      <vt:lpstr>Nhận biết mức độ bạo lực</vt:lpstr>
      <vt:lpstr>Recognizing the levels of violence</vt:lpstr>
      <vt:lpstr>Nhận biết mức độ bạo lực</vt:lpstr>
      <vt:lpstr>Reporting and Investigating Workplace Violence Incidents</vt:lpstr>
      <vt:lpstr>Báo cáo và điều tra các sự cố bạo lực  tại nơi làm việc</vt:lpstr>
      <vt:lpstr>Safety pyramid</vt:lpstr>
      <vt:lpstr>Kim tự tháp an toàn</vt:lpstr>
      <vt:lpstr>Hazards        Solutions</vt:lpstr>
      <vt:lpstr>Các mối nguy hiểm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Violence Prevention</dc:title>
  <cp:lastModifiedBy>Rodriguez, Heather (CDC/IOD/OC) (CTR)</cp:lastModifiedBy>
  <cp:revision>2</cp:revision>
  <dcterms:modified xsi:type="dcterms:W3CDTF">2024-01-03T21:32:35Z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2023-09-12T20:10:39Z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b0f52490-4be2-4947-b79c-79874dd915b3</vt:lpwstr>
  </property>
  <property fmtid="{D5CDD505-2E9C-101B-9397-08002B2CF9AE}" pid="8" name="MSIP_Label_8af03ff0-41c5-4c41-b55e-fabb8fae94be_ContentBits">
    <vt:lpwstr>0</vt:lpwstr>
  </property>
</Properties>
</file>